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8288000" cy="10287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  <p:embeddedFont>
      <p:font typeface="Open Sans Bold" panose="020B0806030504020204" charset="0"/>
      <p:regular r:id="rId50"/>
    </p:embeddedFont>
    <p:embeddedFont>
      <p:font typeface="Poppins Ultra-Bold" panose="020B0604020202020204" charset="0"/>
      <p:regular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278902" y="263576"/>
            <a:ext cx="1296503" cy="1530248"/>
          </a:xfrm>
          <a:custGeom>
            <a:avLst/>
            <a:gdLst/>
            <a:ahLst/>
            <a:cxnLst/>
            <a:rect l="l" t="t" r="r" b="b"/>
            <a:pathLst>
              <a:path w="1296503" h="1530248">
                <a:moveTo>
                  <a:pt x="0" y="0"/>
                </a:moveTo>
                <a:lnTo>
                  <a:pt x="1296503" y="0"/>
                </a:lnTo>
                <a:lnTo>
                  <a:pt x="1296503" y="1530248"/>
                </a:lnTo>
                <a:lnTo>
                  <a:pt x="0" y="15302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44408" y="1892501"/>
            <a:ext cx="8399184" cy="2167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88"/>
              </a:lnSpc>
            </a:pPr>
            <a:r>
              <a:rPr lang="en-US" sz="11991" b="1">
                <a:solidFill>
                  <a:srgbClr val="FFFFFF"/>
                </a:solidFill>
                <a:latin typeface="Poppins Ultra-Bold"/>
                <a:ea typeface="Poppins Ultra-Bold"/>
                <a:cs typeface="Poppins Ultra-Bold"/>
                <a:sym typeface="Poppins Ultra-Bold"/>
              </a:rPr>
              <a:t>E.B.N.C.I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97073" y="4421729"/>
            <a:ext cx="9956664" cy="659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9"/>
              </a:lnSpc>
            </a:pPr>
            <a:r>
              <a:rPr lang="en-US" sz="3827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Ente Bilaterale Nazionale Consorzi Irrigui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34650" y="5105400"/>
            <a:ext cx="14080215" cy="3279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95"/>
              </a:lnSpc>
            </a:pPr>
            <a:endParaRPr/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Nasce in data 23 maggio 2023 da un Accordo tra lo SNEBI, la FLAI-CGIL, la FAI-CISL e la FILBI-UIL, come un’Associazione a carattere mutualistico che opera a favore dei dipendenti dei Consorzi di Bonifica e di Miglioramento Fondiario che applicano il CCNL di settore, sottoscritto dai predetti Sindacati.</a:t>
            </a:r>
          </a:p>
          <a:p>
            <a:pPr algn="just">
              <a:lnSpc>
                <a:spcPts val="3376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995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2995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4650" y="7361760"/>
            <a:ext cx="14080215" cy="261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</a:pPr>
            <a:endParaRPr/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Sono iscritti ed hanno diritto alle prestazioni i </a:t>
            </a:r>
            <a:r>
              <a:rPr lang="en-US" sz="24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dipendenti quadri, impiegati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  <a:r>
              <a:rPr lang="en-US" sz="24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(a tempo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a tempo </a:t>
            </a:r>
            <a:r>
              <a:rPr lang="en-US" sz="24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en-US" sz="24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stagional</a:t>
            </a:r>
            <a:r>
              <a:rPr lang="en-US" sz="24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), dei Consorzi di Bonifica e di Miglioramento Fondiario che applicano il CCNL di settore sottoscritto.</a:t>
            </a:r>
          </a:p>
          <a:p>
            <a:pPr algn="just">
              <a:lnSpc>
                <a:spcPts val="3499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3499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71033" y="2925086"/>
            <a:ext cx="10145935" cy="4943103"/>
          </a:xfrm>
          <a:custGeom>
            <a:avLst/>
            <a:gdLst/>
            <a:ahLst/>
            <a:cxnLst/>
            <a:rect l="l" t="t" r="r" b="b"/>
            <a:pathLst>
              <a:path w="10145935" h="4943103">
                <a:moveTo>
                  <a:pt x="0" y="0"/>
                </a:moveTo>
                <a:lnTo>
                  <a:pt x="10145934" y="0"/>
                </a:lnTo>
                <a:lnTo>
                  <a:pt x="10145934" y="4943103"/>
                </a:lnTo>
                <a:lnTo>
                  <a:pt x="0" y="49431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463" b="-599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0" y="181007"/>
            <a:ext cx="18288000" cy="2362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Una volta accettata la richiesta di associazione, il </a:t>
            </a:r>
            <a:r>
              <a:rPr lang="en-US" sz="45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</a:t>
            </a: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potrà operare per conto del DIPENDENTE</a:t>
            </a: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87057" y="7955275"/>
            <a:ext cx="17313885" cy="208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FF3131"/>
                </a:solidFill>
                <a:latin typeface="Open Sans"/>
                <a:ea typeface="Open Sans"/>
                <a:cs typeface="Open Sans"/>
                <a:sym typeface="Open Sans"/>
              </a:rPr>
              <a:t>N.B. Il dipendente, conferendo la delega, </a:t>
            </a:r>
            <a:r>
              <a:rPr lang="en-US" sz="3999" b="1" u="sng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NON</a:t>
            </a: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999">
                <a:solidFill>
                  <a:srgbClr val="FF3131"/>
                </a:solidFill>
                <a:latin typeface="Open Sans"/>
                <a:ea typeface="Open Sans"/>
                <a:cs typeface="Open Sans"/>
                <a:sym typeface="Open Sans"/>
              </a:rPr>
              <a:t>potrà più richiedere le prestazioni </a:t>
            </a:r>
          </a:p>
          <a:p>
            <a:pPr algn="ctr">
              <a:lnSpc>
                <a:spcPts val="5599"/>
              </a:lnSpc>
            </a:pPr>
            <a:r>
              <a:rPr lang="en-US" sz="3999" b="1" u="sng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 AUTONOMIA</a:t>
            </a:r>
            <a:r>
              <a:rPr lang="en-US" sz="3999">
                <a:solidFill>
                  <a:srgbClr val="FF313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6765" y="261089"/>
            <a:ext cx="17467898" cy="1562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Ora è POSSIBILE </a:t>
            </a:r>
            <a:r>
              <a:rPr lang="en-US" sz="45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procedere</a:t>
            </a:r>
            <a:r>
              <a:rPr lang="en-US" sz="45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con le </a:t>
            </a:r>
            <a:r>
              <a:rPr lang="en-US" sz="45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richieste</a:t>
            </a:r>
            <a:r>
              <a:rPr lang="en-US" sz="45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delle</a:t>
            </a:r>
            <a:r>
              <a:rPr lang="en-US" sz="45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00" b="1" dirty="0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PRESTAZIONI ATTIVE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6765" y="1786082"/>
            <a:ext cx="5131837" cy="318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2" lvl="1" indent="-323851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Le prestazioni a favore degli iscritti dell’Ente </a:t>
            </a: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sono attive a decorrere dal 1° gennaio 2025 per eventi accorsi a partire dalla medesima data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184537" y="1786082"/>
            <a:ext cx="5530127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Tutte le domande saranno salvate in prima istanza in 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BOZZA 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 successivamente sarà possibile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INVIARLE.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75340" y="7124700"/>
            <a:ext cx="17960068" cy="2530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71"/>
              </a:lnSpc>
            </a:pPr>
            <a:r>
              <a:rPr lang="en-US" sz="2836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TUTTE le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prestazioni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saranno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erogate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fino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ad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esaurimento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delle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somme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stanziate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anno in anno con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delibera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Comitato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Gestione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e </a:t>
            </a:r>
            <a:r>
              <a:rPr lang="en-US" sz="2836" b="1" u="sng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saranno</a:t>
            </a:r>
            <a:r>
              <a:rPr lang="en-US" sz="2836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u="sng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valutate</a:t>
            </a:r>
            <a:r>
              <a:rPr lang="en-US" sz="2836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in base </a:t>
            </a:r>
            <a:r>
              <a:rPr lang="en-US" sz="2836" b="1" u="sng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all’ordine</a:t>
            </a:r>
            <a:r>
              <a:rPr lang="en-US" sz="2836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u="sng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cronologico</a:t>
            </a:r>
            <a:r>
              <a:rPr lang="en-US" sz="2836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2836" b="1" u="sng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presentazione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 </a:t>
            </a:r>
          </a:p>
          <a:p>
            <a:pPr algn="just">
              <a:lnSpc>
                <a:spcPts val="3971"/>
              </a:lnSpc>
            </a:pP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Resta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intesa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la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possibilità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ampliare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la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dotazione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capitolo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spesa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in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corso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anno.</a:t>
            </a:r>
          </a:p>
          <a:p>
            <a:pPr algn="just">
              <a:lnSpc>
                <a:spcPts val="3971"/>
              </a:lnSpc>
            </a:pP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Resta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esclusa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la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possibilità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evadere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le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richieste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l’anno</a:t>
            </a:r>
            <a:r>
              <a:rPr lang="en-US" sz="283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3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successivo</a:t>
            </a:r>
            <a:endParaRPr lang="en-US" sz="2836" b="1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12587249" y="2307023"/>
            <a:ext cx="570902" cy="1554436"/>
          </a:xfrm>
          <a:custGeom>
            <a:avLst/>
            <a:gdLst/>
            <a:ahLst/>
            <a:cxnLst/>
            <a:rect l="l" t="t" r="r" b="b"/>
            <a:pathLst>
              <a:path w="570902" h="1554436">
                <a:moveTo>
                  <a:pt x="0" y="0"/>
                </a:moveTo>
                <a:lnTo>
                  <a:pt x="570902" y="0"/>
                </a:lnTo>
                <a:lnTo>
                  <a:pt x="570902" y="1554436"/>
                </a:lnTo>
                <a:lnTo>
                  <a:pt x="0" y="15544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36041" y="79080"/>
            <a:ext cx="17815917" cy="7550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A- RICAMBIO GENERAZIONALE – RISTRUTTURAZIONE AZIENDALE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6041" y="1003495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239570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50730" y="2259398"/>
            <a:ext cx="203594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679797" y="2059373"/>
            <a:ext cx="4150400" cy="2277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cui manchino massimo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24 mesi per la messa in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quiescenza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2249873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Consorzio;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929739" y="4037349"/>
            <a:ext cx="7150894" cy="688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0" y="5221563"/>
            <a:ext cx="333467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2" lvl="1" indent="-323851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marL="647702" lvl="1" indent="-323851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3538886" y="5217704"/>
            <a:ext cx="1402166" cy="1051608"/>
            <a:chOff x="0" y="0"/>
            <a:chExt cx="927967" cy="6959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27967" cy="695965"/>
            </a:xfrm>
            <a:custGeom>
              <a:avLst/>
              <a:gdLst/>
              <a:ahLst/>
              <a:cxnLst/>
              <a:rect l="l" t="t" r="r" b="b"/>
              <a:pathLst>
                <a:path w="927967" h="695965">
                  <a:moveTo>
                    <a:pt x="927967" y="347982"/>
                  </a:moveTo>
                  <a:lnTo>
                    <a:pt x="521567" y="0"/>
                  </a:lnTo>
                  <a:lnTo>
                    <a:pt x="521567" y="203200"/>
                  </a:lnTo>
                  <a:lnTo>
                    <a:pt x="0" y="203200"/>
                  </a:lnTo>
                  <a:lnTo>
                    <a:pt x="0" y="492765"/>
                  </a:lnTo>
                  <a:lnTo>
                    <a:pt x="521567" y="492765"/>
                  </a:lnTo>
                  <a:lnTo>
                    <a:pt x="521567" y="695965"/>
                  </a:lnTo>
                  <a:lnTo>
                    <a:pt x="927967" y="347982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165100"/>
              <a:ext cx="826367" cy="327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192450" y="5148585"/>
            <a:ext cx="11476791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Integrazione Naspi; 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Indennità pari alla differenza tra 80% calcolato sul minimo di 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     stipendio base - importo Naspi;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Indennità mensile massima </a:t>
            </a: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€ 1.000,00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08" y="7865837"/>
            <a:ext cx="204418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2" lvl="1" indent="-323851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3538886" y="7625783"/>
            <a:ext cx="1402166" cy="1051608"/>
            <a:chOff x="0" y="0"/>
            <a:chExt cx="927967" cy="69596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27967" cy="695965"/>
            </a:xfrm>
            <a:custGeom>
              <a:avLst/>
              <a:gdLst/>
              <a:ahLst/>
              <a:cxnLst/>
              <a:rect l="l" t="t" r="r" b="b"/>
              <a:pathLst>
                <a:path w="927967" h="695965">
                  <a:moveTo>
                    <a:pt x="927967" y="347982"/>
                  </a:moveTo>
                  <a:lnTo>
                    <a:pt x="521567" y="0"/>
                  </a:lnTo>
                  <a:lnTo>
                    <a:pt x="521567" y="203200"/>
                  </a:lnTo>
                  <a:lnTo>
                    <a:pt x="0" y="203200"/>
                  </a:lnTo>
                  <a:lnTo>
                    <a:pt x="0" y="492765"/>
                  </a:lnTo>
                  <a:lnTo>
                    <a:pt x="521567" y="492765"/>
                  </a:lnTo>
                  <a:lnTo>
                    <a:pt x="521567" y="695965"/>
                  </a:lnTo>
                  <a:lnTo>
                    <a:pt x="927967" y="347982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165100"/>
              <a:ext cx="826367" cy="327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5192450" y="7929885"/>
            <a:ext cx="6625471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60%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del minimo di stipendio base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4686" y="9020291"/>
            <a:ext cx="16638628" cy="1755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1"/>
              </a:lnSpc>
            </a:pPr>
            <a:r>
              <a:rPr lang="en-US" sz="2872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Si fa riferimento all’inquadramento del dipendente nel mese precedente al licenziamento. </a:t>
            </a:r>
          </a:p>
          <a:p>
            <a:pPr algn="ctr">
              <a:lnSpc>
                <a:spcPts val="6189"/>
              </a:lnSpc>
            </a:pPr>
            <a:endParaRPr lang="en-US" sz="2872" b="1" u="sng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355145" y="1158781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Il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Consorzio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dovrà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compilare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il modulo di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richiesta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u="sng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ON LINE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sul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Portale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in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ogni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sua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parte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allegando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documenti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richiesti</a:t>
            </a:r>
            <a:r>
              <a:rPr lang="en-US" sz="3000" dirty="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4200"/>
              </a:lnSpc>
            </a:pPr>
            <a:endParaRPr lang="en-US" sz="3000" dirty="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790694" y="316074"/>
            <a:ext cx="644985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PRESENTARE LA DOMANDA: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00018" y="316074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1446634"/>
            <a:ext cx="7717216" cy="8561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82932" lvl="1" indent="-291466" algn="just">
              <a:lnSpc>
                <a:spcPts val="3780"/>
              </a:lnSpc>
              <a:buFont typeface="Arial"/>
              <a:buChar char="•"/>
            </a:pP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dell’</a:t>
            </a:r>
            <a:r>
              <a:rPr lang="en-US" sz="27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accordo sindacale sottoscritto</a:t>
            </a: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tra Consorzio ed organizzazioni sindacali stipulanti il CCNL dei Consorzi di Bonifica e miglioramento fondiari;</a:t>
            </a:r>
          </a:p>
          <a:p>
            <a:pPr marL="582932" lvl="1" indent="-291466" algn="just">
              <a:lnSpc>
                <a:spcPts val="3780"/>
              </a:lnSpc>
              <a:buFont typeface="Arial"/>
              <a:buChar char="•"/>
            </a:pP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di </a:t>
            </a:r>
            <a:r>
              <a:rPr lang="en-US" sz="27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documento di identità</a:t>
            </a: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dei lavoratori interessati alla prestazione in corso di validità;</a:t>
            </a:r>
          </a:p>
          <a:p>
            <a:pPr marL="582932" lvl="1" indent="-291466" algn="just">
              <a:lnSpc>
                <a:spcPts val="3780"/>
              </a:lnSpc>
              <a:buFont typeface="Arial"/>
              <a:buChar char="•"/>
            </a:pP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della </a:t>
            </a:r>
            <a:r>
              <a:rPr lang="en-US" sz="27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lettera di adesione all’accordo sindacale</a:t>
            </a: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da parte dei lavoratori interessati alla prestazione;</a:t>
            </a:r>
          </a:p>
          <a:p>
            <a:pPr marL="582932" lvl="1" indent="-291466" algn="just">
              <a:lnSpc>
                <a:spcPts val="3780"/>
              </a:lnSpc>
              <a:buFont typeface="Arial"/>
              <a:buChar char="•"/>
            </a:pP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della </a:t>
            </a:r>
            <a:r>
              <a:rPr lang="en-US" sz="27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busta paga relativa al mese precedente il licenziamento</a:t>
            </a: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dei lavoratori interessati alla prestazione;</a:t>
            </a:r>
          </a:p>
          <a:p>
            <a:pPr marL="582932" lvl="1" indent="-291466" algn="just">
              <a:lnSpc>
                <a:spcPts val="3780"/>
              </a:lnSpc>
              <a:buFont typeface="Arial"/>
              <a:buChar char="•"/>
            </a:pP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del </a:t>
            </a:r>
            <a:r>
              <a:rPr lang="en-US" sz="27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modello UNILAV riportante la data di cessazione del rapporto di lavoro</a:t>
            </a:r>
            <a:r>
              <a:rPr lang="en-US" sz="27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di ciascun lavoratore interessato alla prestazione, unicamente in caso di accoglimento della pratica.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856841" y="3725769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45749" y="5086350"/>
            <a:ext cx="7739743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Tale documentazione deve essere</a:t>
            </a:r>
            <a:r>
              <a:rPr lang="en-US" sz="3000" b="1" u="sng">
                <a:solidFill>
                  <a:srgbClr val="FDFDFC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inviata entro il termine perentorio del 30 aprile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dell’anno in cui è previsto il licenziamento.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80012" y="336291"/>
            <a:ext cx="4768312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QUANTE DOMANDE SI POSSONO PRESENTARE?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16447" y="8528050"/>
            <a:ext cx="17655106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 u="sng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I Consorzi potranno beneficiare delle prestazioni  una sola volta nell’arco di un biennio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80275" y="1750409"/>
            <a:ext cx="6367787" cy="6381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Ogni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potrà presentare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richiesta per un numero di lavoratori pari al </a:t>
            </a:r>
            <a:r>
              <a:rPr lang="en-US" sz="3000" b="1" u="sng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3% del numero totale dei propri dipendenti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con i seguenti elementi di garanzia: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 con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meno di 25 dipendenti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diritto ad aderire per almeno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 lavoratore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 che occupano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 26 a 200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dipendenti diritto ad aderire per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almeno 3 lavoratori;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829711" y="431541"/>
            <a:ext cx="4228031" cy="826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en-US" sz="3000" b="1" spc="-108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SARA’ EROGATA LA PRESTAZIONE?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890449" y="1362075"/>
            <a:ext cx="8106554" cy="7376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70"/>
              </a:lnSpc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IL CONSORZIO EROGHERA’ MENSILMENTE AL DIPENDENTE GLI IMPORTI DOVUTI,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 netto delle ritenute di legge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TRAMITE BONIFICO BANCARIO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(su conto corrente intestato o cointestato all’Iscritto).</a:t>
            </a:r>
          </a:p>
          <a:p>
            <a:pPr algn="just">
              <a:lnSpc>
                <a:spcPts val="5370"/>
              </a:lnSpc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L’ importo complessivo sarà trasferito dall’EBNCI, entro i 60 giorni successivi al termine ultimo per la presentazione delle domande per un capitale complessivo pari ad un massimo di 24 mesi.</a:t>
            </a:r>
          </a:p>
          <a:p>
            <a:pPr algn="just">
              <a:lnSpc>
                <a:spcPts val="5370"/>
              </a:lnSpc>
            </a:pPr>
            <a:endParaRPr lang="en-US" sz="3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58537" y="714529"/>
            <a:ext cx="4970925" cy="4114800"/>
          </a:xfrm>
          <a:custGeom>
            <a:avLst/>
            <a:gdLst/>
            <a:ahLst/>
            <a:cxnLst/>
            <a:rect l="l" t="t" r="r" b="b"/>
            <a:pathLst>
              <a:path w="4970925" h="4114800">
                <a:moveTo>
                  <a:pt x="0" y="0"/>
                </a:moveTo>
                <a:lnTo>
                  <a:pt x="4970926" y="0"/>
                </a:lnTo>
                <a:lnTo>
                  <a:pt x="49709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85786" y="6151425"/>
            <a:ext cx="15916429" cy="3236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06"/>
              </a:lnSpc>
            </a:pPr>
            <a:r>
              <a:rPr lang="en-US" sz="307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Nel caso in cui il lavoratore inizi un nuovo rapporto di lavoro, anche di collaborazione, all’interno del comparto dei Consorzi durante il periodo oggetto dell’indennità, è tenuto a comunicarlo tempestivamente al Consorzio per iscritto. In tal caso la prestazione spettante sarà proporzionalmente ridotta ed il Consorzio sarà tenuto a restituire gli importi.</a:t>
            </a:r>
          </a:p>
          <a:p>
            <a:pPr algn="ctr">
              <a:lnSpc>
                <a:spcPts val="4306"/>
              </a:lnSpc>
              <a:spcBef>
                <a:spcPct val="0"/>
              </a:spcBef>
            </a:pPr>
            <a:endParaRPr lang="en-US" sz="3075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56593" y="273685"/>
            <a:ext cx="7032070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B- CONGEDO PARENTALE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950128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7295" y="3632295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6571" y="4786169"/>
            <a:ext cx="6036218" cy="1377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7"/>
              </a:lnSpc>
            </a:pPr>
            <a:r>
              <a:rPr lang="en-US" sz="259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Avvalersi</a:t>
            </a: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 </a:t>
            </a:r>
            <a:r>
              <a:rPr lang="en-US" sz="259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congedo</a:t>
            </a: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59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parentale</a:t>
            </a:r>
            <a:endParaRPr lang="en-US" sz="2598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just">
              <a:lnSpc>
                <a:spcPts val="3637"/>
              </a:lnSpc>
            </a:pP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cui </a:t>
            </a:r>
            <a:r>
              <a:rPr lang="en-US" sz="259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all’art</a:t>
            </a: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 32 del </a:t>
            </a:r>
            <a:r>
              <a:rPr lang="en-US" sz="259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d.lgs</a:t>
            </a: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 n. 151/2001</a:t>
            </a:r>
          </a:p>
          <a:p>
            <a:pPr algn="just">
              <a:lnSpc>
                <a:spcPts val="3637"/>
              </a:lnSpc>
            </a:pP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(cd. </a:t>
            </a:r>
            <a:r>
              <a:rPr lang="en-US" sz="2598" b="1" u="sng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Astensione</a:t>
            </a:r>
            <a:r>
              <a:rPr lang="en-US" sz="2598" b="1" u="sng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598" b="1" u="sng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facoltativa</a:t>
            </a:r>
            <a:r>
              <a:rPr lang="en-US" sz="259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6571" y="1986956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Patronato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Istitutiva</a:t>
            </a:r>
            <a:endParaRPr lang="en-US" sz="3000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381242" y="2379635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9" name="Freeform 9"/>
          <p:cNvSpPr/>
          <p:nvPr/>
        </p:nvSpPr>
        <p:spPr>
          <a:xfrm rot="-10800000">
            <a:off x="11810473" y="2256108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8"/>
                </a:lnTo>
                <a:lnTo>
                  <a:pt x="0" y="1837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3917454" y="223635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381242" y="4420059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2" name="Freeform 12"/>
          <p:cNvSpPr/>
          <p:nvPr/>
        </p:nvSpPr>
        <p:spPr>
          <a:xfrm rot="-10800000">
            <a:off x="11810473" y="4093836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933095" y="4057948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782201" y="6084458"/>
            <a:ext cx="7150894" cy="688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26571" y="7423182"/>
            <a:ext cx="3771305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Avventiz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282780" y="7773290"/>
            <a:ext cx="1402166" cy="1051608"/>
            <a:chOff x="0" y="0"/>
            <a:chExt cx="927967" cy="69596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27967" cy="695965"/>
            </a:xfrm>
            <a:custGeom>
              <a:avLst/>
              <a:gdLst/>
              <a:ahLst/>
              <a:cxnLst/>
              <a:rect l="l" t="t" r="r" b="b"/>
              <a:pathLst>
                <a:path w="927967" h="695965">
                  <a:moveTo>
                    <a:pt x="927967" y="347982"/>
                  </a:moveTo>
                  <a:lnTo>
                    <a:pt x="521567" y="0"/>
                  </a:lnTo>
                  <a:lnTo>
                    <a:pt x="521567" y="203200"/>
                  </a:lnTo>
                  <a:lnTo>
                    <a:pt x="0" y="203200"/>
                  </a:lnTo>
                  <a:lnTo>
                    <a:pt x="0" y="492765"/>
                  </a:lnTo>
                  <a:lnTo>
                    <a:pt x="521567" y="492765"/>
                  </a:lnTo>
                  <a:lnTo>
                    <a:pt x="521567" y="695965"/>
                  </a:lnTo>
                  <a:lnTo>
                    <a:pt x="927967" y="347982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165100"/>
              <a:ext cx="826367" cy="327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5865921" y="6790674"/>
            <a:ext cx="12046174" cy="3277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Un’indennità economica</a:t>
            </a: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per la durata del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congedo che, inclusa l’indennità erogata dall’Inps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 base alla normativa vigente (per il tramite del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datore di lavoro) a titolo di 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maternità/paternità facoltativa, </a:t>
            </a:r>
            <a:r>
              <a:rPr lang="en-US" sz="2655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non potrà 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cumulativamente essere superiore al 100% del minimo di stipendio base.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369433" y="678193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Il Dipendente dovrà compilare il modulo di richiesta </a:t>
            </a:r>
            <a:r>
              <a:rPr lang="en-US" sz="3000" u="sng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ON LINE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sul Portale in ogni sua parte, allegando i documenti richiesti.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809446" y="154318"/>
            <a:ext cx="644985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PRESENTARE LA DOMANDA: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63102" y="11621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29282" y="2802268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24686" y="9563100"/>
            <a:ext cx="166386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Si fa riferimento all’inquadramento del dipendente nel mese precedente.</a:t>
            </a:r>
          </a:p>
          <a:p>
            <a:pPr algn="ctr">
              <a:lnSpc>
                <a:spcPts val="4200"/>
              </a:lnSpc>
            </a:pPr>
            <a:endParaRPr lang="en-US" sz="3000" b="1" u="sng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24686" y="1192543"/>
            <a:ext cx="5065216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Quadri; Impiegati; Operai: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-105532" y="1716418"/>
            <a:ext cx="10251281" cy="305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di </a:t>
            </a:r>
            <a:r>
              <a:rPr lang="en-US" sz="2499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documento di identità</a:t>
            </a: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in corso di validità;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completa della </a:t>
            </a:r>
            <a:r>
              <a:rPr lang="en-US" sz="2499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domanda inoltrata all’INPS</a:t>
            </a: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, con la relativa</a:t>
            </a:r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r>
              <a:rPr lang="en-US" sz="2499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ricevuta di accoglimento da parte dell’Istituto</a:t>
            </a: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completa della </a:t>
            </a:r>
            <a:r>
              <a:rPr lang="en-US" sz="2499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domanda inoltrata al datore di lavoro;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dei cedolini paga</a:t>
            </a: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, relativi alle mensilità in cui viene richiesta </a:t>
            </a:r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     l’indennità, da cui risulta l’importo erogato dall’INPS.</a:t>
            </a:r>
          </a:p>
          <a:p>
            <a:pPr algn="just">
              <a:lnSpc>
                <a:spcPts val="3499"/>
              </a:lnSpc>
            </a:pPr>
            <a:endParaRPr lang="en-US" sz="2499">
              <a:solidFill>
                <a:srgbClr val="FDFEF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4872037"/>
            <a:ext cx="3385706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Avventizi: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6639" y="5395913"/>
            <a:ext cx="10019348" cy="305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di 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documento di identità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in corso di validità;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completa della 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domanda inoltrata all’INPS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    con la relativa 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ricevuta di accoglimento da parte dell’Istituto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completa del prospetto attestante la liquidazione ricevuta </a:t>
            </a:r>
          </a:p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r>
              <a:rPr lang="en-US" sz="24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dall’INPS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539749" lvl="1" indent="-269875" algn="just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copia dell’</a:t>
            </a:r>
            <a:r>
              <a:rPr lang="en-US" sz="2499" u="sng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ultima busta paga</a:t>
            </a: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3499"/>
              </a:lnSpc>
            </a:pPr>
            <a:endParaRPr lang="en-US" sz="2499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50204" y="8210550"/>
            <a:ext cx="10019229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u="sng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L’indennità è frazionata a giornata considerando la mensilità di 26 giorni lavorativi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966926" y="3943350"/>
            <a:ext cx="7918567" cy="584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La documentazione deve essere inviataall’Ente, entro il termine perentorio di 30 giorni che decorrono dalla data in cui si è conclusa l’astensione;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Per “</a:t>
            </a: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copia dei cedolini paga, relativi alle mensilità in cui viene richiestal’indennità, da cui risulta l’importo erogato dall’INPS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”, il termine è di </a:t>
            </a: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60 giorni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dalla data di conclusione dell’astensione 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829711" y="431541"/>
            <a:ext cx="4228031" cy="826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en-US" sz="3000" b="1" spc="-108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SARA’ EROGATA LA PRESTAZIONE?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890449" y="1362075"/>
            <a:ext cx="8106554" cy="6023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70"/>
              </a:lnSpc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L’EBNCI erogherà INTERAMENTE al CONSORZIO gli importi dovuti e quest’ultimo EROGHERA’ al dipendente detti importi, 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 netto delle ritenute di legge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EN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 31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AR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Z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dell’anno successivo alla presentazione della richiesta tramite bonifico bancario (su conto corrente intestato o cointestato all’Iscritto).</a:t>
            </a:r>
          </a:p>
        </p:txBody>
      </p:sp>
      <p:sp>
        <p:nvSpPr>
          <p:cNvPr id="4" name="Freeform 4"/>
          <p:cNvSpPr/>
          <p:nvPr/>
        </p:nvSpPr>
        <p:spPr>
          <a:xfrm>
            <a:off x="2109864" y="347366"/>
            <a:ext cx="2842888" cy="2353267"/>
          </a:xfrm>
          <a:custGeom>
            <a:avLst/>
            <a:gdLst/>
            <a:ahLst/>
            <a:cxnLst/>
            <a:rect l="l" t="t" r="r" b="b"/>
            <a:pathLst>
              <a:path w="2842888" h="2353267">
                <a:moveTo>
                  <a:pt x="0" y="0"/>
                </a:moveTo>
                <a:lnTo>
                  <a:pt x="2842888" y="0"/>
                </a:lnTo>
                <a:lnTo>
                  <a:pt x="2842888" y="2353268"/>
                </a:lnTo>
                <a:lnTo>
                  <a:pt x="0" y="23532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79088" y="3137535"/>
            <a:ext cx="7725783" cy="424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 il Lavoratore dovesse interrompere anticipatamente il periodo di astensione richiesto è tenuto a comunicarlo tempestivamente al Consorzio per iscritto, in tal caso la prestazione spettante sarà proporzionalmente ridotta ed il Consorzio sarà tenuto a restituire gli importi all’Ente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29967" y="273685"/>
            <a:ext cx="8285322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 - PATOLOGIE ONCOLOGICHE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1123330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142036" y="3680960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3366" y="4866822"/>
            <a:ext cx="17601268" cy="1377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7"/>
              </a:lnSpc>
            </a:pP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è affetto da PATOLOGIE ONCOLOGICHE o che abbia subito GRANDI INTERVENTI CHIRURGICI e che USUFRUISCA dell’ASPETTATIVA NON RETRIBUITA di cui all’ articolo 102 del CCNL della bonifica 12 ot</a:t>
            </a:r>
            <a:r>
              <a:rPr lang="en-US" sz="2598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to</a:t>
            </a: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br</a:t>
            </a:r>
            <a:r>
              <a:rPr lang="en-US" sz="2598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</a:t>
            </a: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2020.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6571" y="2403044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Patronato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Istitutiva</a:t>
            </a:r>
            <a:endParaRPr lang="en-US" sz="3000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151839" y="1999797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9" name="Freeform 9"/>
          <p:cNvSpPr/>
          <p:nvPr/>
        </p:nvSpPr>
        <p:spPr>
          <a:xfrm rot="-10800000">
            <a:off x="12630319" y="2047422"/>
            <a:ext cx="569939" cy="1551815"/>
          </a:xfrm>
          <a:custGeom>
            <a:avLst/>
            <a:gdLst/>
            <a:ahLst/>
            <a:cxnLst/>
            <a:rect l="l" t="t" r="r" b="b"/>
            <a:pathLst>
              <a:path w="569939" h="1551815">
                <a:moveTo>
                  <a:pt x="0" y="0"/>
                </a:moveTo>
                <a:lnTo>
                  <a:pt x="569939" y="0"/>
                </a:lnTo>
                <a:lnTo>
                  <a:pt x="569939" y="1551815"/>
                </a:lnTo>
                <a:lnTo>
                  <a:pt x="0" y="15518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3944600" y="2236358"/>
            <a:ext cx="2871192" cy="13628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</a:t>
            </a:r>
            <a:r>
              <a:rPr lang="en-US" sz="2593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 tempo</a:t>
            </a:r>
            <a:r>
              <a:rPr lang="en-US" sz="2593" dirty="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ctr">
              <a:lnSpc>
                <a:spcPts val="3630"/>
              </a:lnSpc>
            </a:pPr>
            <a:r>
              <a:rPr lang="en-US" sz="2593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659579" y="6149338"/>
            <a:ext cx="7150894" cy="688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77295" y="7097273"/>
            <a:ext cx="2457450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282780" y="7390619"/>
            <a:ext cx="1402166" cy="1051608"/>
            <a:chOff x="0" y="0"/>
            <a:chExt cx="927967" cy="6959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27967" cy="695965"/>
            </a:xfrm>
            <a:custGeom>
              <a:avLst/>
              <a:gdLst/>
              <a:ahLst/>
              <a:cxnLst/>
              <a:rect l="l" t="t" r="r" b="b"/>
              <a:pathLst>
                <a:path w="927967" h="695965">
                  <a:moveTo>
                    <a:pt x="927967" y="347982"/>
                  </a:moveTo>
                  <a:lnTo>
                    <a:pt x="521567" y="0"/>
                  </a:lnTo>
                  <a:lnTo>
                    <a:pt x="521567" y="203200"/>
                  </a:lnTo>
                  <a:lnTo>
                    <a:pt x="0" y="203200"/>
                  </a:lnTo>
                  <a:lnTo>
                    <a:pt x="0" y="492765"/>
                  </a:lnTo>
                  <a:lnTo>
                    <a:pt x="521567" y="492765"/>
                  </a:lnTo>
                  <a:lnTo>
                    <a:pt x="521567" y="695965"/>
                  </a:lnTo>
                  <a:lnTo>
                    <a:pt x="927967" y="347982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165100"/>
              <a:ext cx="826367" cy="327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787386" y="7162149"/>
            <a:ext cx="11471914" cy="1856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3224" lvl="1" indent="-286612" algn="just">
              <a:lnSpc>
                <a:spcPts val="3717"/>
              </a:lnSpc>
              <a:buFont typeface="Arial"/>
              <a:buChar char="•"/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Assegno di solidarietà pari al</a:t>
            </a:r>
            <a:r>
              <a:rPr lang="en-US" sz="2655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80%</a:t>
            </a: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del minimo di stipendio base; </a:t>
            </a:r>
          </a:p>
          <a:p>
            <a:pPr marL="573224" lvl="1" indent="-286612" algn="just">
              <a:lnSpc>
                <a:spcPts val="3717"/>
              </a:lnSpc>
              <a:spcBef>
                <a:spcPct val="0"/>
              </a:spcBef>
              <a:buFont typeface="Arial"/>
              <a:buChar char="•"/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Importo Massimo </a:t>
            </a:r>
            <a:r>
              <a:rPr lang="en-US" sz="2655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€ 1.500,00 </a:t>
            </a: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 mese lordi;</a:t>
            </a:r>
          </a:p>
          <a:p>
            <a:pPr marL="573224" lvl="1" indent="-286612" algn="just">
              <a:lnSpc>
                <a:spcPts val="3717"/>
              </a:lnSpc>
              <a:spcBef>
                <a:spcPct val="0"/>
              </a:spcBef>
              <a:buFont typeface="Arial"/>
              <a:buChar char="•"/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Massimo 12 mensilità in 5 anni</a:t>
            </a:r>
          </a:p>
          <a:p>
            <a:pPr algn="just">
              <a:lnSpc>
                <a:spcPts val="3717"/>
              </a:lnSpc>
              <a:spcBef>
                <a:spcPct val="0"/>
              </a:spcBef>
            </a:pPr>
            <a:endParaRPr lang="en-US" sz="2655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53314" y="9123536"/>
            <a:ext cx="16638628" cy="1755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1"/>
              </a:lnSpc>
            </a:pPr>
            <a:r>
              <a:rPr lang="en-US" sz="2872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Si fa riferimento all’inquadramento del dipendente nel mese precedente alla collocazione in aspettativa.</a:t>
            </a:r>
          </a:p>
          <a:p>
            <a:pPr algn="ctr">
              <a:lnSpc>
                <a:spcPts val="6189"/>
              </a:lnSpc>
            </a:pPr>
            <a:endParaRPr lang="en-US" sz="2872" b="1" u="sng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99578" y="-161040"/>
            <a:ext cx="7779166" cy="3307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19"/>
              </a:lnSpc>
            </a:pPr>
            <a:r>
              <a:rPr lang="en-US" sz="951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PRESTAZIONI</a:t>
            </a:r>
          </a:p>
          <a:p>
            <a:pPr algn="ctr">
              <a:lnSpc>
                <a:spcPts val="13319"/>
              </a:lnSpc>
            </a:pPr>
            <a:endParaRPr lang="en-US" sz="9514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00" y="3831321"/>
            <a:ext cx="8800802" cy="7679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92"/>
              </a:lnSpc>
            </a:pPr>
            <a:endParaRPr/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F. BORSE DI STUDIO</a:t>
            </a:r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G. CONTRIBUTO ISCRIZIONE ASILO NIDO</a:t>
            </a:r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H. CONTRIBUTO PER L’ACQUISTO DI PROTESI ACUSTICHE</a:t>
            </a:r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I. CONTRIBUTO PER L’ACQUISTO DI PLANTARI QUALE DPI</a:t>
            </a:r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L. CONTRIBUTO PER SPESE FUNERARIE</a:t>
            </a:r>
          </a:p>
          <a:p>
            <a:pPr algn="l">
              <a:lnSpc>
                <a:spcPts val="4392"/>
              </a:lnSpc>
            </a:pPr>
            <a:r>
              <a:rPr lang="en-US" sz="2299" spc="478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M. INDENNITA’ OPERAI PER IL CASO DI MORTE IN CONSEGUENZA DI INFORTUNIO SUL LAVORO</a:t>
            </a:r>
          </a:p>
          <a:p>
            <a:pPr algn="l">
              <a:lnSpc>
                <a:spcPts val="4392"/>
              </a:lnSpc>
            </a:pPr>
            <a:endParaRPr lang="en-US" sz="2299" spc="478">
              <a:solidFill>
                <a:srgbClr val="38B6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392"/>
              </a:lnSpc>
            </a:pPr>
            <a:endParaRPr lang="en-US" sz="2299" spc="478">
              <a:solidFill>
                <a:srgbClr val="38B6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392"/>
              </a:lnSpc>
            </a:pPr>
            <a:endParaRPr lang="en-US" sz="2299" spc="478">
              <a:solidFill>
                <a:srgbClr val="38B6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92367" y="2876964"/>
            <a:ext cx="2566392" cy="92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 b="1" dirty="0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ATTIVE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089161" y="2461039"/>
            <a:ext cx="7888844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 CORSO DI ATTIVAZIONE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88359" y="4312666"/>
            <a:ext cx="8800802" cy="623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65"/>
              </a:lnSpc>
            </a:pPr>
            <a:r>
              <a:rPr lang="en-US" sz="2599" spc="54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A. RICAMBIO GENERAZIONALE - RISTRUTTURAZIONE AZIENDALE</a:t>
            </a:r>
          </a:p>
          <a:p>
            <a:pPr algn="l">
              <a:lnSpc>
                <a:spcPts val="4965"/>
              </a:lnSpc>
            </a:pPr>
            <a:r>
              <a:rPr lang="en-US" sz="2599" spc="54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B. CONGEDO PARENTALE</a:t>
            </a:r>
          </a:p>
          <a:p>
            <a:pPr algn="l">
              <a:lnSpc>
                <a:spcPts val="4965"/>
              </a:lnSpc>
            </a:pPr>
            <a:r>
              <a:rPr lang="en-US" sz="2599" spc="54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C. PATOLOGIE ONCOLOGICHE</a:t>
            </a:r>
          </a:p>
          <a:p>
            <a:pPr algn="l">
              <a:lnSpc>
                <a:spcPts val="4965"/>
              </a:lnSpc>
            </a:pPr>
            <a:r>
              <a:rPr lang="en-US" sz="2599" spc="54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D. VITTIME DI VIOLENZA DI GENERE</a:t>
            </a:r>
          </a:p>
          <a:p>
            <a:pPr algn="l">
              <a:lnSpc>
                <a:spcPts val="4965"/>
              </a:lnSpc>
            </a:pPr>
            <a:r>
              <a:rPr lang="en-US" sz="2599" spc="54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E. INTEGRAZIONE INDENNITA’ DI MALATTIA</a:t>
            </a:r>
          </a:p>
          <a:p>
            <a:pPr algn="l">
              <a:lnSpc>
                <a:spcPts val="4965"/>
              </a:lnSpc>
            </a:pPr>
            <a:endParaRPr lang="en-US" sz="2599" spc="54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965"/>
              </a:lnSpc>
            </a:pPr>
            <a:endParaRPr lang="en-US" sz="2599" spc="54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4965"/>
              </a:lnSpc>
            </a:pPr>
            <a:endParaRPr lang="en-US" sz="2599" spc="54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cover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369433" y="678193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Il Dipendente dovrà compilare il modulo di richiesta </a:t>
            </a:r>
            <a:r>
              <a:rPr lang="en-US" sz="3000" u="sng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ON LINE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sul Portale in ogni sua parte, allegando i documenti richiesti.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809446" y="116218"/>
            <a:ext cx="644985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PRESENTARE LA DOMANDA: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63102" y="11621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29282" y="2802268"/>
            <a:ext cx="4996361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-105532" y="1178772"/>
            <a:ext cx="9249532" cy="3583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111" lvl="1" indent="-313055" algn="just">
              <a:lnSpc>
                <a:spcPts val="4060"/>
              </a:lnSpc>
              <a:buFont typeface="Arial"/>
              <a:buChar char="•"/>
            </a:pP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di</a:t>
            </a:r>
            <a:r>
              <a:rPr lang="en-US" sz="29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documento di identità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in corso di validità;</a:t>
            </a:r>
          </a:p>
          <a:p>
            <a:pPr marL="626111" lvl="1" indent="-313055" algn="just">
              <a:lnSpc>
                <a:spcPts val="4060"/>
              </a:lnSpc>
              <a:buFont typeface="Arial"/>
              <a:buChar char="•"/>
            </a:pPr>
            <a:r>
              <a:rPr lang="en-US" sz="29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documentazione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ffere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nt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all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 patologia oncologica o al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g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r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ande 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nt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r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v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o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c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hirurgi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cui i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l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d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pend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è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st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at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o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s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o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tt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opos</a:t>
            </a:r>
            <a:r>
              <a:rPr lang="en-US" sz="2900" u="none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to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626111" lvl="1" indent="-313055" algn="just">
              <a:lnSpc>
                <a:spcPts val="4060"/>
              </a:lnSpc>
              <a:buFont typeface="Arial"/>
              <a:buChar char="•"/>
            </a:pP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completa della </a:t>
            </a:r>
            <a:r>
              <a:rPr lang="en-US" sz="29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richiesta di aspettativa non retribuita presentata al datore di lavoro</a:t>
            </a:r>
            <a:r>
              <a:rPr lang="en-US" sz="29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4060"/>
              </a:lnSpc>
            </a:pPr>
            <a:endParaRPr lang="en-US" sz="2900">
              <a:solidFill>
                <a:srgbClr val="FDFEF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69433" y="3943562"/>
            <a:ext cx="7516059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La documentazione deve essere inviata all’Ente entro il termine perentorio di 30 giorni dall’inizio dell’aspettativa.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74454" y="4749165"/>
            <a:ext cx="4565681" cy="826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3000" b="1" spc="-108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SARA’ EROGATA LA PRESTAZIONE?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3102" y="5741797"/>
            <a:ext cx="6834335" cy="454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91"/>
              </a:lnSpc>
            </a:pPr>
            <a:r>
              <a:rPr lang="en-US" sz="29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L’Ente erogherà interamente gli importi dovuti al Consorzio presso cui l’iscritto è dipendente. Il Consorzio successivamente provvederà a trasferirli mensilmente, al netto delle ritenute di legge, al lavoratore. </a:t>
            </a:r>
          </a:p>
          <a:p>
            <a:pPr algn="just">
              <a:lnSpc>
                <a:spcPts val="5191"/>
              </a:lnSpc>
            </a:pPr>
            <a:endParaRPr lang="en-US" sz="29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3393822" y="5700105"/>
            <a:ext cx="1467282" cy="1214577"/>
          </a:xfrm>
          <a:custGeom>
            <a:avLst/>
            <a:gdLst/>
            <a:ahLst/>
            <a:cxnLst/>
            <a:rect l="l" t="t" r="r" b="b"/>
            <a:pathLst>
              <a:path w="1467282" h="1214577">
                <a:moveTo>
                  <a:pt x="0" y="0"/>
                </a:moveTo>
                <a:lnTo>
                  <a:pt x="1467282" y="0"/>
                </a:lnTo>
                <a:lnTo>
                  <a:pt x="1467282" y="1214577"/>
                </a:lnTo>
                <a:lnTo>
                  <a:pt x="0" y="12145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369433" y="7032925"/>
            <a:ext cx="7516059" cy="3192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6"/>
              </a:lnSpc>
              <a:spcBef>
                <a:spcPct val="0"/>
              </a:spcBef>
            </a:pPr>
            <a:r>
              <a:rPr lang="en-US" sz="2575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Nel caso in cui il Lavoratore interrompa anticipatamente il periodo di aspettativa non retribuita richiesto è tenuto a comunicarlo tempestivamente al Consorzio per iscritto. In tal caso la prestazione spettante sarà proporzionalmente ridotta ed il Consorzio sarà tenuto a restituire gli importi.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83433" y="273685"/>
            <a:ext cx="9978390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 - VITTIME DI VIOLENZA DI GENERE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1123330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142036" y="3680960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6571" y="4697713"/>
            <a:ext cx="17601268" cy="1838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0943" lvl="1" indent="-280471" algn="just">
              <a:lnSpc>
                <a:spcPts val="3637"/>
              </a:lnSpc>
              <a:buFont typeface="Arial"/>
              <a:buChar char="•"/>
            </a:pP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Donne lavoratrici;</a:t>
            </a:r>
          </a:p>
          <a:p>
            <a:pPr marL="560943" lvl="1" indent="-280471" algn="just">
              <a:lnSpc>
                <a:spcPts val="3637"/>
              </a:lnSpc>
              <a:buFont typeface="Arial"/>
              <a:buChar char="•"/>
            </a:pP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Inserite nei percorsi di protezione relativi alla violenza di genere; </a:t>
            </a:r>
          </a:p>
          <a:p>
            <a:pPr marL="560943" lvl="1" indent="-280471" algn="just">
              <a:lnSpc>
                <a:spcPts val="3637"/>
              </a:lnSpc>
              <a:buFont typeface="Arial"/>
              <a:buChar char="•"/>
            </a:pP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Usufruiscono dello specifico congedo disciplinato all’art. 24 del D. lgs. n.</a:t>
            </a:r>
            <a:r>
              <a:rPr lang="en-US" sz="2598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8</a:t>
            </a:r>
            <a:r>
              <a:rPr lang="en-US" sz="259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0/2015;</a:t>
            </a:r>
          </a:p>
          <a:p>
            <a:pPr algn="just">
              <a:lnSpc>
                <a:spcPts val="3637"/>
              </a:lnSpc>
            </a:pPr>
            <a:endParaRPr lang="en-US" sz="2598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26571" y="2403044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151839" y="1999797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9" name="Freeform 9"/>
          <p:cNvSpPr/>
          <p:nvPr/>
        </p:nvSpPr>
        <p:spPr>
          <a:xfrm rot="-10800000">
            <a:off x="12630319" y="2047422"/>
            <a:ext cx="569939" cy="1551815"/>
          </a:xfrm>
          <a:custGeom>
            <a:avLst/>
            <a:gdLst/>
            <a:ahLst/>
            <a:cxnLst/>
            <a:rect l="l" t="t" r="r" b="b"/>
            <a:pathLst>
              <a:path w="569939" h="1551815">
                <a:moveTo>
                  <a:pt x="0" y="0"/>
                </a:moveTo>
                <a:lnTo>
                  <a:pt x="569939" y="0"/>
                </a:lnTo>
                <a:lnTo>
                  <a:pt x="569939" y="1551815"/>
                </a:lnTo>
                <a:lnTo>
                  <a:pt x="0" y="15518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3944600" y="2236358"/>
            <a:ext cx="2871192" cy="13628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</a:t>
            </a:r>
            <a:r>
              <a:rPr lang="en-US" sz="2593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 tempo</a:t>
            </a:r>
            <a:r>
              <a:rPr lang="en-US" sz="2593" dirty="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ctr">
              <a:lnSpc>
                <a:spcPts val="3630"/>
              </a:lnSpc>
            </a:pPr>
            <a:r>
              <a:rPr lang="en-US" sz="2593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197181" y="6149338"/>
            <a:ext cx="7150894" cy="688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77295" y="7097273"/>
            <a:ext cx="2457450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282780" y="7390619"/>
            <a:ext cx="1402166" cy="1051608"/>
            <a:chOff x="0" y="0"/>
            <a:chExt cx="927967" cy="6959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27967" cy="695965"/>
            </a:xfrm>
            <a:custGeom>
              <a:avLst/>
              <a:gdLst/>
              <a:ahLst/>
              <a:cxnLst/>
              <a:rect l="l" t="t" r="r" b="b"/>
              <a:pathLst>
                <a:path w="927967" h="695965">
                  <a:moveTo>
                    <a:pt x="927967" y="347982"/>
                  </a:moveTo>
                  <a:lnTo>
                    <a:pt x="521567" y="0"/>
                  </a:lnTo>
                  <a:lnTo>
                    <a:pt x="521567" y="203200"/>
                  </a:lnTo>
                  <a:lnTo>
                    <a:pt x="0" y="203200"/>
                  </a:lnTo>
                  <a:lnTo>
                    <a:pt x="0" y="492765"/>
                  </a:lnTo>
                  <a:lnTo>
                    <a:pt x="521567" y="492765"/>
                  </a:lnTo>
                  <a:lnTo>
                    <a:pt x="521567" y="695965"/>
                  </a:lnTo>
                  <a:lnTo>
                    <a:pt x="927967" y="347982"/>
                  </a:ln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165100"/>
              <a:ext cx="826367" cy="327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787386" y="7192905"/>
            <a:ext cx="11471914" cy="1389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17"/>
              </a:lnSpc>
              <a:spcBef>
                <a:spcPct val="0"/>
              </a:spcBef>
            </a:pPr>
            <a:r>
              <a:rPr lang="en-US" sz="265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Un’indennità pari al 100% del minimo retributivo tabellare del CCNL per i tre mesi di congedo fruiti successivamente ai tre mesi previsti per legge ed indennizzati dall’INPS.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905831" y="9201150"/>
            <a:ext cx="12442749" cy="125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1"/>
              </a:lnSpc>
            </a:pPr>
            <a:r>
              <a:rPr lang="en-US" sz="2872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Si fa riferimento all’inquadramento della lavoratrice.</a:t>
            </a:r>
          </a:p>
          <a:p>
            <a:pPr algn="ctr">
              <a:lnSpc>
                <a:spcPts val="6189"/>
              </a:lnSpc>
            </a:pPr>
            <a:endParaRPr lang="en-US" sz="2872" b="1" u="sng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369433" y="678193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La Dipendente dovrà compilare il modulo di richiesta </a:t>
            </a:r>
            <a:r>
              <a:rPr lang="en-US" sz="3000" u="sng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ON LINE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sul Portale in ogni sua parte, allegando i documenti richiesti.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809446" y="154318"/>
            <a:ext cx="644985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PRESENTARE LA DOMANDA: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90170" y="15431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29282" y="2802268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966926" y="3943350"/>
            <a:ext cx="7918567" cy="5314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La documentazione deve essere inviata all’Ente entro il termine perentorio di 30 giorni dall’inizio dell’aspettativa;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Per “</a:t>
            </a: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copia dei cedolini paga, relativi agli ulteriori tre mesi di fruizione del congedo, dai quali si evinca l’effettiva fruizione dell’astensione riconosciuta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”, il termine è di </a:t>
            </a:r>
            <a:r>
              <a:rPr lang="en-US" sz="3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60 giorni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dal termine del periodo di congedo.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63102" y="1417644"/>
            <a:ext cx="9061088" cy="8060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16787" lvl="1" indent="-308393" algn="just">
              <a:lnSpc>
                <a:spcPts val="3999"/>
              </a:lnSpc>
              <a:buFont typeface="Arial"/>
              <a:buChar char="•"/>
            </a:pP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di </a:t>
            </a: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documento di identità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in corso di validità;</a:t>
            </a:r>
          </a:p>
          <a:p>
            <a:pPr marL="616787" lvl="1" indent="-308393" algn="just">
              <a:lnSpc>
                <a:spcPts val="3999"/>
              </a:lnSpc>
              <a:buFont typeface="Arial"/>
              <a:buChar char="•"/>
            </a:pP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completa dell’</a:t>
            </a: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atto con cui la lavoratrice comunica al datore di lavoro la volontà di avvalersi del congedo aggiuntivo di cui al D. Lgs. n. 80/2015, art. 24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e dal quale risulta l’indicazione dell’inizio e della fine del periodo di congedo;</a:t>
            </a:r>
          </a:p>
          <a:p>
            <a:pPr marL="616787" lvl="1" indent="-308393" algn="just">
              <a:lnSpc>
                <a:spcPts val="3999"/>
              </a:lnSpc>
              <a:buFont typeface="Arial"/>
              <a:buChar char="•"/>
            </a:pP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certificazione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dei servizi sociali del comune di residenza o dei centri antiviolenza o delle case di rifugio;</a:t>
            </a:r>
          </a:p>
          <a:p>
            <a:pPr marL="616787" lvl="1" indent="-308393" algn="just">
              <a:lnSpc>
                <a:spcPts val="3999"/>
              </a:lnSpc>
              <a:buFont typeface="Arial"/>
              <a:buChar char="•"/>
            </a:pP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dei cedolini paga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relativi ai </a:t>
            </a: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primi tre mesi di fruizione dell’aspettativa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dai quali si evinca l’effettiva fruizione dell’indennità riconosciuta dalla legge;</a:t>
            </a:r>
          </a:p>
          <a:p>
            <a:pPr marL="616787" lvl="1" indent="-308393" algn="just">
              <a:lnSpc>
                <a:spcPts val="3999"/>
              </a:lnSpc>
              <a:buFont typeface="Arial"/>
              <a:buChar char="•"/>
            </a:pP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copia dei cedolini paga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relativi agli </a:t>
            </a:r>
            <a:r>
              <a:rPr lang="en-US" sz="2856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ulteriori tre mesi di fruizione del congedo</a:t>
            </a:r>
            <a:r>
              <a:rPr lang="en-US" sz="285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dai quali si evinca l’effettiva fruizione dell’astensione riconosciuta.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829711" y="431541"/>
            <a:ext cx="4228031" cy="826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en-US" sz="3000" b="1" spc="-108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SARA’ EROGATA LA PRESTAZIONE?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890449" y="1362075"/>
            <a:ext cx="8106554" cy="6023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70"/>
              </a:lnSpc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L’EBNCI erogherà INTERAMENTE al CONSORZIO gli importi dovuti e quest’ultimo EROGHERA’ al dipendente detti importi, 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 netto delle ritenute di legge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EN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 31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AR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Z</a:t>
            </a:r>
            <a:r>
              <a:rPr lang="en-US" sz="3000" b="1" u="non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dell’anno successivo alla presentazione della richiesta tramite bonifico bancario (su conto corrente intestato o cointestato all’Iscritto).</a:t>
            </a:r>
          </a:p>
        </p:txBody>
      </p:sp>
      <p:sp>
        <p:nvSpPr>
          <p:cNvPr id="4" name="Freeform 4"/>
          <p:cNvSpPr/>
          <p:nvPr/>
        </p:nvSpPr>
        <p:spPr>
          <a:xfrm>
            <a:off x="3220536" y="347366"/>
            <a:ext cx="2842888" cy="2353267"/>
          </a:xfrm>
          <a:custGeom>
            <a:avLst/>
            <a:gdLst/>
            <a:ahLst/>
            <a:cxnLst/>
            <a:rect l="l" t="t" r="r" b="b"/>
            <a:pathLst>
              <a:path w="2842888" h="2353267">
                <a:moveTo>
                  <a:pt x="0" y="0"/>
                </a:moveTo>
                <a:lnTo>
                  <a:pt x="2842888" y="0"/>
                </a:lnTo>
                <a:lnTo>
                  <a:pt x="2842888" y="2353268"/>
                </a:lnTo>
                <a:lnTo>
                  <a:pt x="0" y="23532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79088" y="3137535"/>
            <a:ext cx="7725783" cy="3714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Nel caso in cui la Lavoratrice interrompa anticipatamente il periodo di congedo richiesto è tenuta a comunicarlo tempestivamente al Consorzio per iscritto. In tal caso la prestazione spettante sarà proporzionalmente ridotta.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53292" y="273685"/>
            <a:ext cx="12238673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- INTEGRAZIONE INDENNITA’ DI MALATTIA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1123330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142036" y="3562648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6571" y="2403044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824358" y="2276002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8" name="Freeform 8"/>
          <p:cNvSpPr/>
          <p:nvPr/>
        </p:nvSpPr>
        <p:spPr>
          <a:xfrm rot="-10800000">
            <a:off x="12080593" y="1913022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8" y="0"/>
                </a:lnTo>
                <a:lnTo>
                  <a:pt x="674948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022704" y="2037497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765790" y="6258223"/>
            <a:ext cx="5362933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2978" y="4562773"/>
            <a:ext cx="17919922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Godono del trattamento previdenziale previsto dalla legge per il settore agricoltura;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L’evento morboso sia sopravvenuto in costanza di rapporto di lavoro con il Consorzio ovvero in periodo di licenziamento o di sospensione del lavoro da non oltre 180 giorni.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26571" y="6867823"/>
            <a:ext cx="177477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Indennità integrativa giornaliera stabilita in </a:t>
            </a:r>
            <a:r>
              <a:rPr lang="en-US" sz="3000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€ 12,00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lordi per un MASSIMO di 20 giornate indennizzabili ANNUE;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L’integrazione sarà corrisposta all’ operaio avventizio per ogni giorno per il quale il richiedente ha percepito l’indennità di malattia a carico dell’INPS.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9223659"/>
            <a:ext cx="16638628" cy="1755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1"/>
              </a:lnSpc>
            </a:pPr>
            <a:r>
              <a:rPr lang="en-US" sz="2872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L’importo dell’indennità integrativa a carico dell’EBNCI ed il limite massimo delle giornate indennizzabili per malattia sono deliberate annualmente dal Comitato di Gestione</a:t>
            </a:r>
          </a:p>
          <a:p>
            <a:pPr algn="ctr">
              <a:lnSpc>
                <a:spcPts val="6189"/>
              </a:lnSpc>
            </a:pPr>
            <a:endParaRPr lang="en-US" sz="2872" b="1" u="sng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369433" y="678193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Il Dipendente dovrà compilare il modulo di richiesta </a:t>
            </a:r>
            <a:r>
              <a:rPr lang="en-US" sz="3000" u="sng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ON LINE</a:t>
            </a: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 sul Portale in ogni sua parte, allegando i documenti richiesti.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DFDF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809446" y="116218"/>
            <a:ext cx="6449854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PRESENTARE LA DOMANDA: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63102" y="11621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29282" y="2802268"/>
            <a:ext cx="4996361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369433" y="3943562"/>
            <a:ext cx="7516059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La domanda deve essere inoltrata all’EBNCI entro il 60° giorno dall’avvenuta liquidazione delle indennità di legge da parte dell’INPS.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74454" y="4863968"/>
            <a:ext cx="4565681" cy="826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3000" b="1" spc="-108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 SARA’ EROGATA LA PRESTAZIONE?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3102" y="6027547"/>
            <a:ext cx="6834335" cy="3230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91"/>
              </a:lnSpc>
            </a:pPr>
            <a:r>
              <a:rPr lang="en-US" sz="29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L’EBNCI erogherà </a:t>
            </a:r>
            <a:r>
              <a:rPr lang="en-US" sz="2900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all’</a:t>
            </a:r>
            <a:r>
              <a:rPr lang="en-US" sz="2900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iscritto</a:t>
            </a:r>
            <a:r>
              <a:rPr lang="en-US" sz="29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gli importi dovuti, al netto delle ritenute di legge, tramite bonifico bancario (su conto corrente intestato o cointestato all’Iscritto).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3102" y="1210728"/>
            <a:ext cx="7717216" cy="3116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2031" lvl="1" indent="-276016" algn="just">
              <a:lnSpc>
                <a:spcPts val="3579"/>
              </a:lnSpc>
              <a:buFont typeface="Arial"/>
              <a:buChar char="•"/>
            </a:pPr>
            <a:r>
              <a:rPr lang="en-US" sz="255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copia </a:t>
            </a:r>
            <a:r>
              <a:rPr lang="en-US" sz="2556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prospetto dell’avvenuto pagamento dell’indennità di legge</a:t>
            </a:r>
            <a:r>
              <a:rPr lang="en-US" sz="255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per i periodi di malattia per i quali si richiede l’integrazione dell’EBNCI da parte dell’INPS </a:t>
            </a:r>
            <a:r>
              <a:rPr lang="en-US" sz="2556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ovvero documentazione equipollente</a:t>
            </a:r>
            <a:r>
              <a:rPr lang="en-US" sz="255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</a:t>
            </a:r>
          </a:p>
          <a:p>
            <a:pPr marL="552031" lvl="1" indent="-276016" algn="just">
              <a:lnSpc>
                <a:spcPts val="3579"/>
              </a:lnSpc>
              <a:buFont typeface="Arial"/>
              <a:buChar char="•"/>
            </a:pPr>
            <a:r>
              <a:rPr lang="en-US" sz="255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copia dell’</a:t>
            </a:r>
            <a:r>
              <a:rPr lang="en-US" sz="2556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Unilav</a:t>
            </a:r>
            <a:r>
              <a:rPr lang="en-US" sz="255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dell’anno di competenza della malattia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69895" y="273685"/>
            <a:ext cx="14205467" cy="1536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- INTEGRAZIONE INDENNITA’ DI MALATTIA</a:t>
            </a:r>
          </a:p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DECESSO DELL’ISCRITTO IN COSTANZA DI MALATTIA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79886" y="2610698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96589" y="3838451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Aventi diritto/Eredi;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54785" y="5308474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54785" y="6783389"/>
            <a:ext cx="6672820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Indennità nella misura del massimale annuo pari a 20 GIORNATE.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070915" y="261069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144000" y="3762249"/>
            <a:ext cx="8832818" cy="424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Certificato di malattia;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Certificato di morte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estratto dal registro nazionale;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Certificazione attestante la titolarità: </a:t>
            </a: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atto notorio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o        dichiarazione sostitutiva di atto notorio;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Documento identità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dell’ avente diritto.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54785" y="9466263"/>
            <a:ext cx="16926640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In caso di più aventi diritto/eredi, bisognerà inviare delega in favore di uno di questi.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99984" y="639997"/>
            <a:ext cx="4366013" cy="3614070"/>
          </a:xfrm>
          <a:custGeom>
            <a:avLst/>
            <a:gdLst/>
            <a:ahLst/>
            <a:cxnLst/>
            <a:rect l="l" t="t" r="r" b="b"/>
            <a:pathLst>
              <a:path w="4366013" h="3614070">
                <a:moveTo>
                  <a:pt x="0" y="0"/>
                </a:moveTo>
                <a:lnTo>
                  <a:pt x="4366013" y="0"/>
                </a:lnTo>
                <a:lnTo>
                  <a:pt x="4366013" y="3614070"/>
                </a:lnTo>
                <a:lnTo>
                  <a:pt x="0" y="36140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393706" y="6684325"/>
            <a:ext cx="3086100" cy="30861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03200" y="-38100"/>
              <a:ext cx="406400" cy="749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06681" y="4767443"/>
            <a:ext cx="16352619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9000" b="1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 CORSO DI ATTIVAZIONE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13759" y="273685"/>
            <a:ext cx="5717739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 - BORSE DI STUDIO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971444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7295" y="3651327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63510" y="1913022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Patronato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/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Parte</a:t>
            </a:r>
            <a:r>
              <a:rPr lang="en-US" sz="3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Istitutiva</a:t>
            </a:r>
            <a:endParaRPr lang="en-US" sz="3000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81242" y="2010471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  <a:endParaRPr lang="en-US" sz="2999" b="1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just">
              <a:lnSpc>
                <a:spcPts val="4199"/>
              </a:lnSpc>
            </a:pPr>
            <a:r>
              <a:rPr lang="en-US" sz="2999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  <a:endParaRPr lang="en-US" sz="2999" b="1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just">
              <a:lnSpc>
                <a:spcPts val="4199"/>
              </a:lnSpc>
            </a:pPr>
            <a:r>
              <a:rPr lang="en-US" sz="2999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  <a:endParaRPr lang="en-US" sz="2999" b="1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8" name="Freeform 8"/>
          <p:cNvSpPr/>
          <p:nvPr/>
        </p:nvSpPr>
        <p:spPr>
          <a:xfrm rot="-10800000">
            <a:off x="11870633" y="1975275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8"/>
                </a:lnTo>
                <a:lnTo>
                  <a:pt x="0" y="1837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912555" y="210304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</a:t>
            </a:r>
            <a:r>
              <a:rPr lang="en-US" sz="2593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 tempo</a:t>
            </a:r>
          </a:p>
          <a:p>
            <a:pPr algn="ctr">
              <a:lnSpc>
                <a:spcPts val="3630"/>
              </a:lnSpc>
            </a:pPr>
            <a:r>
              <a:rPr lang="en-US" sz="2593" dirty="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 dirty="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54954" y="4267621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  <a:r>
              <a:rPr lang="en-US" sz="3046" b="1" dirty="0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4265"/>
              </a:lnSpc>
            </a:pPr>
            <a:r>
              <a:rPr lang="en-US" sz="3046" b="1" dirty="0" err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  <a:endParaRPr lang="en-US" sz="3046" b="1" dirty="0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1" name="Freeform 11"/>
          <p:cNvSpPr/>
          <p:nvPr/>
        </p:nvSpPr>
        <p:spPr>
          <a:xfrm rot="-10800000">
            <a:off x="11868076" y="3923127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017804" y="3840905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per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almeno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3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</a:t>
            </a:r>
            <a:r>
              <a:rPr lang="en-US" sz="253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giornate</a:t>
            </a:r>
            <a:endParaRPr lang="en-US" sz="2538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ctr">
              <a:lnSpc>
                <a:spcPts val="3553"/>
              </a:lnSpc>
            </a:pP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all’EBNCI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nell’</a:t>
            </a:r>
            <a:r>
              <a:rPr lang="en-US" sz="253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</a:t>
            </a:r>
            <a:r>
              <a:rPr lang="en-US" sz="2538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538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precedente</a:t>
            </a:r>
            <a:endParaRPr lang="en-US" sz="2538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ctr">
              <a:lnSpc>
                <a:spcPts val="3553"/>
              </a:lnSpc>
            </a:pP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quello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in cui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viene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richiesta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ctr">
              <a:lnSpc>
                <a:spcPts val="3553"/>
              </a:lnSpc>
            </a:pP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538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prestazione</a:t>
            </a:r>
            <a:r>
              <a:rPr lang="en-US" sz="253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68113" y="5782874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3719" y="4845149"/>
            <a:ext cx="7905895" cy="4864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9291" lvl="1" indent="-334646" algn="l">
              <a:lnSpc>
                <a:spcPts val="4340"/>
              </a:lnSpc>
              <a:buFont typeface="Arial"/>
              <a:buChar char="•"/>
            </a:pP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Voto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diploma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scuola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superiore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minimo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80/100</a:t>
            </a:r>
          </a:p>
          <a:p>
            <a:pPr marL="669291" lvl="1" indent="-334646" algn="l">
              <a:lnSpc>
                <a:spcPts val="4340"/>
              </a:lnSpc>
              <a:buFont typeface="Arial"/>
              <a:buChar char="•"/>
            </a:pP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iscrizione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corsi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di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Laurea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in:</a:t>
            </a:r>
          </a:p>
          <a:p>
            <a:pPr marL="1338582" lvl="2" indent="-446194" algn="l">
              <a:lnSpc>
                <a:spcPts val="4340"/>
              </a:lnSpc>
              <a:buFont typeface="Arial"/>
              <a:buChar char="⚬"/>
            </a:pP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Agraria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1338582" lvl="2" indent="-446194" algn="l">
              <a:lnSpc>
                <a:spcPts val="4340"/>
              </a:lnSpc>
              <a:buFont typeface="Arial"/>
              <a:buChar char="⚬"/>
            </a:pP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Geologia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1338582" lvl="2" indent="-446194" algn="l">
              <a:lnSpc>
                <a:spcPts val="4340"/>
              </a:lnSpc>
              <a:buFont typeface="Arial"/>
              <a:buChar char="⚬"/>
            </a:pP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Ingegneria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Ambientale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Idraulica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Meccanica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Elettrotecnica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Informatica;</a:t>
            </a:r>
          </a:p>
          <a:p>
            <a:pPr marL="1338582" lvl="2" indent="-446194" algn="l">
              <a:lnSpc>
                <a:spcPts val="4340"/>
              </a:lnSpc>
              <a:buFont typeface="Arial"/>
              <a:buChar char="⚬"/>
            </a:pP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Economia </a:t>
            </a:r>
            <a:r>
              <a:rPr lang="en-US" sz="31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Agraria</a:t>
            </a:r>
            <a:r>
              <a:rPr lang="en-US" sz="31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253641" y="7277517"/>
            <a:ext cx="9860640" cy="318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N. 12 BORSE DI STUDIO: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valore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€ 1.500,00;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figli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dipendenti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Consorzi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di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Bonifica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che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abbiano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conseguito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il diploma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nell’anno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della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richiesta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18116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651792" y="1811668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3334723"/>
            <a:ext cx="6451487" cy="2114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Stato di famiglia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647711" lvl="1" indent="-323856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Copia del </a:t>
            </a: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diploma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</a:p>
          <a:p>
            <a:pPr marL="647711" lvl="1" indent="-323856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Documentazione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comprovante l’</a:t>
            </a: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iscrizione alla facoltà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830461" y="3334723"/>
            <a:ext cx="8055031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Entro 3 mesi dall’iscrizione al corso di Laurea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5503" y="2923606"/>
            <a:ext cx="12879250" cy="7052897"/>
          </a:xfrm>
          <a:custGeom>
            <a:avLst/>
            <a:gdLst/>
            <a:ahLst/>
            <a:cxnLst/>
            <a:rect l="l" t="t" r="r" b="b"/>
            <a:pathLst>
              <a:path w="12879250" h="7052897">
                <a:moveTo>
                  <a:pt x="0" y="0"/>
                </a:moveTo>
                <a:lnTo>
                  <a:pt x="12879249" y="0"/>
                </a:lnTo>
                <a:lnTo>
                  <a:pt x="12879249" y="7052897"/>
                </a:lnTo>
                <a:lnTo>
                  <a:pt x="0" y="70528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597" t="-17680" r="-51288" b="-9174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06129" y="2175509"/>
            <a:ext cx="3303631" cy="2391003"/>
          </a:xfrm>
          <a:custGeom>
            <a:avLst/>
            <a:gdLst/>
            <a:ahLst/>
            <a:cxnLst/>
            <a:rect l="l" t="t" r="r" b="b"/>
            <a:pathLst>
              <a:path w="3303631" h="2391003">
                <a:moveTo>
                  <a:pt x="0" y="0"/>
                </a:moveTo>
                <a:lnTo>
                  <a:pt x="3303631" y="0"/>
                </a:lnTo>
                <a:lnTo>
                  <a:pt x="3303631" y="2391003"/>
                </a:lnTo>
                <a:lnTo>
                  <a:pt x="0" y="23910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276516" y="714009"/>
            <a:ext cx="11734969" cy="1780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Vi ricordiamo che nel Portale è disponibile il </a:t>
            </a:r>
            <a:r>
              <a:rPr lang="en-US" sz="3399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MANUALE UTENTE</a:t>
            </a:r>
            <a:r>
              <a:rPr lang="en-US" sz="3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dove troverete </a:t>
            </a:r>
            <a:r>
              <a:rPr lang="en-US" sz="33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tutte le informazioni necessarie</a:t>
            </a:r>
            <a:r>
              <a:rPr lang="en-US" sz="3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per un corretto utilizzo.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00036" y="273685"/>
            <a:ext cx="8145185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 - CONTRIBUTO ASILO NIDO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971444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7295" y="4095750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6571" y="2127224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607296" y="971550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81242" y="2379635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8" name="Freeform 8"/>
          <p:cNvSpPr/>
          <p:nvPr/>
        </p:nvSpPr>
        <p:spPr>
          <a:xfrm rot="-10800000">
            <a:off x="11810473" y="2256108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8"/>
                </a:lnTo>
                <a:lnTo>
                  <a:pt x="0" y="1837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917454" y="223635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81242" y="4420059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1" name="Freeform 11"/>
          <p:cNvSpPr/>
          <p:nvPr/>
        </p:nvSpPr>
        <p:spPr>
          <a:xfrm rot="-10800000">
            <a:off x="11810473" y="4093836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2933095" y="4057948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109478" y="6534659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495707" y="8039765"/>
            <a:ext cx="7763593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UNA TANTUM: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valore € 1.000,00 per un solo figlio.</a:t>
            </a:r>
          </a:p>
          <a:p>
            <a:pPr algn="just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26571" y="5417527"/>
            <a:ext cx="8117324" cy="1064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9291" lvl="1" indent="-334646" algn="l">
              <a:lnSpc>
                <a:spcPts val="4340"/>
              </a:lnSpc>
              <a:buFont typeface="Arial"/>
              <a:buChar char="•"/>
            </a:pPr>
            <a:r>
              <a:rPr lang="en-US" sz="3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Figlio di età compresa tra 0 e 3 anni;</a:t>
            </a:r>
          </a:p>
          <a:p>
            <a:pPr marL="669291" lvl="1" indent="-334646" algn="l">
              <a:lnSpc>
                <a:spcPts val="4340"/>
              </a:lnSpc>
              <a:buFont typeface="Arial"/>
              <a:buChar char="•"/>
            </a:pPr>
            <a:r>
              <a:rPr lang="en-US" sz="3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Iscritto presso asili nidi pubblici o privati.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23450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716273" y="2451337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494305" y="3615484"/>
            <a:ext cx="7020203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Entro 3 mesi dall’iscrizione all’asilo nido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3102" y="3615484"/>
            <a:ext cx="6272821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Atto di nascita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certificato di adozione;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Ricevuta di iscrizione </a:t>
            </a: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presso l’asilo nido.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88689" y="8439150"/>
            <a:ext cx="17310622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 u="sng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Nel caso in cui i genitori siano entrambi dipendenti di Consorzi di Bonifica, l’indennità potrà essere riconosciuta ad un solo genitore. </a:t>
            </a:r>
          </a:p>
          <a:p>
            <a:pPr algn="just">
              <a:lnSpc>
                <a:spcPts val="4200"/>
              </a:lnSpc>
            </a:pPr>
            <a:endParaRPr lang="en-US" sz="3000" b="1" u="sng">
              <a:solidFill>
                <a:srgbClr val="EA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56109" y="225954"/>
            <a:ext cx="15775781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 - CONTRIBUTO PER L’ACQUISTO DI PROTESI ACUSTICHE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1137927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6571" y="2622523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Dipendente;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607296" y="1137927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81242" y="2379635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7" name="Freeform 7"/>
          <p:cNvSpPr/>
          <p:nvPr/>
        </p:nvSpPr>
        <p:spPr>
          <a:xfrm rot="-10800000">
            <a:off x="11810473" y="2256108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8"/>
                </a:lnTo>
                <a:lnTo>
                  <a:pt x="0" y="1837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917454" y="223635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381242" y="4420059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0" name="Freeform 10"/>
          <p:cNvSpPr/>
          <p:nvPr/>
        </p:nvSpPr>
        <p:spPr>
          <a:xfrm rot="-10800000">
            <a:off x="11810473" y="4093836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933095" y="4057948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5770114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99426" y="7277100"/>
            <a:ext cx="7763593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UNA TANTUM: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valore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€ 1.000,00 per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l’acquisto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di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protesi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acustiche</a:t>
            </a: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23450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36193" y="2345068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98414" y="3882184"/>
            <a:ext cx="4634139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Entro 3 mesi dall’acquisto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3102" y="3615484"/>
            <a:ext cx="6272821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Certificazione medica;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Fattura di acquisto.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88689" y="8477647"/>
            <a:ext cx="17310622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 u="sng">
                <a:solidFill>
                  <a:srgbClr val="EA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 I dipendenti potranno beneficiare della prestazione UNA sola volta nell’arco del TRIENNIO.</a:t>
            </a:r>
          </a:p>
          <a:p>
            <a:pPr algn="just">
              <a:lnSpc>
                <a:spcPts val="4200"/>
              </a:lnSpc>
            </a:pPr>
            <a:endParaRPr lang="en-US" sz="3000" b="1" u="sng">
              <a:solidFill>
                <a:srgbClr val="EA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42943" y="264054"/>
            <a:ext cx="15335131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 - CONTRIBUTO PER L’ACQUISTO DI PLANTARI AULI DPI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77295" y="1351930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7295" y="4241983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0049" y="2403449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Consorzio;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607296" y="1242902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05734" y="2698855"/>
            <a:ext cx="142336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8" name="Freeform 8"/>
          <p:cNvSpPr/>
          <p:nvPr/>
        </p:nvSpPr>
        <p:spPr>
          <a:xfrm rot="-10800000">
            <a:off x="12236846" y="2293508"/>
            <a:ext cx="497148" cy="1353621"/>
          </a:xfrm>
          <a:custGeom>
            <a:avLst/>
            <a:gdLst/>
            <a:ahLst/>
            <a:cxnLst/>
            <a:rect l="l" t="t" r="r" b="b"/>
            <a:pathLst>
              <a:path w="497148" h="1353621">
                <a:moveTo>
                  <a:pt x="0" y="0"/>
                </a:moveTo>
                <a:lnTo>
                  <a:pt x="497148" y="0"/>
                </a:lnTo>
                <a:lnTo>
                  <a:pt x="497148" y="1353620"/>
                </a:lnTo>
                <a:lnTo>
                  <a:pt x="0" y="13536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917454" y="223635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824358" y="4375122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933095" y="4057948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342543" y="6332089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26571" y="5372590"/>
            <a:ext cx="7905895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2" lvl="1" indent="-323851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fino ad un massimo di 20 dipendenti per ogni Consorzio;</a:t>
            </a:r>
          </a:p>
          <a:p>
            <a:pPr marL="647702" lvl="1" indent="-323851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possibilità di rinnovo della richiesta per i medesimi dipendenti ogni 2 anni.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312343" y="7838827"/>
            <a:ext cx="7194309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38B6FF"/>
                </a:solidFill>
                <a:latin typeface="Open Sans"/>
                <a:ea typeface="Open Sans"/>
                <a:cs typeface="Open Sans"/>
                <a:sym typeface="Open Sans"/>
              </a:rPr>
              <a:t>UNA TANTUM: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valore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€ 100,00 per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ogni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dipendente</a:t>
            </a: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Freeform 15"/>
          <p:cNvSpPr/>
          <p:nvPr/>
        </p:nvSpPr>
        <p:spPr>
          <a:xfrm rot="-10800000">
            <a:off x="12236846" y="4299133"/>
            <a:ext cx="497148" cy="1353621"/>
          </a:xfrm>
          <a:custGeom>
            <a:avLst/>
            <a:gdLst/>
            <a:ahLst/>
            <a:cxnLst/>
            <a:rect l="l" t="t" r="r" b="b"/>
            <a:pathLst>
              <a:path w="497148" h="1353621">
                <a:moveTo>
                  <a:pt x="0" y="0"/>
                </a:moveTo>
                <a:lnTo>
                  <a:pt x="497148" y="0"/>
                </a:lnTo>
                <a:lnTo>
                  <a:pt x="497148" y="1353621"/>
                </a:lnTo>
                <a:lnTo>
                  <a:pt x="0" y="13536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28784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36193" y="2931603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98414" y="4591050"/>
            <a:ext cx="4634139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Entro il 30 aprile di ogni anno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3102" y="4324350"/>
            <a:ext cx="6272821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Certificato attestante la diagnosi/patologia;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Fattura di acquisto.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68857" y="273685"/>
            <a:ext cx="10807541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 - CONTRIBUTO PER SPESE FUNERARIE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07869" y="1413711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6571" y="2622523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Consorzio;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607296" y="1161793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 dirty="0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81242" y="2379635"/>
            <a:ext cx="1986114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Quadri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Impiegati</a:t>
            </a:r>
          </a:p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7" name="Freeform 7"/>
          <p:cNvSpPr/>
          <p:nvPr/>
        </p:nvSpPr>
        <p:spPr>
          <a:xfrm rot="-10800000">
            <a:off x="11810473" y="2256108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8"/>
                </a:lnTo>
                <a:lnTo>
                  <a:pt x="0" y="1837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917454" y="2236358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381242" y="4420059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0" name="Freeform 10"/>
          <p:cNvSpPr/>
          <p:nvPr/>
        </p:nvSpPr>
        <p:spPr>
          <a:xfrm rot="-10800000">
            <a:off x="11810473" y="4093836"/>
            <a:ext cx="674948" cy="1837729"/>
          </a:xfrm>
          <a:custGeom>
            <a:avLst/>
            <a:gdLst/>
            <a:ahLst/>
            <a:cxnLst/>
            <a:rect l="l" t="t" r="r" b="b"/>
            <a:pathLst>
              <a:path w="674948" h="1837729">
                <a:moveTo>
                  <a:pt x="0" y="0"/>
                </a:moveTo>
                <a:lnTo>
                  <a:pt x="674947" y="0"/>
                </a:lnTo>
                <a:lnTo>
                  <a:pt x="674947" y="1837729"/>
                </a:lnTo>
                <a:lnTo>
                  <a:pt x="0" y="1837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933095" y="4057948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07869" y="5770114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38200" y="7353300"/>
            <a:ext cx="6484134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Agli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eredi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legittimi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aventi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diritto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€ 1.000,00 per le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spese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funerarie</a:t>
            </a: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28784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36193" y="2931603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98414" y="4629150"/>
            <a:ext cx="4634139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Entro 3 mesi dal decesso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3102" y="4324350"/>
            <a:ext cx="6272821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Certificato di morte;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Fattura attestante spese funerarie.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4658" y="276017"/>
            <a:ext cx="13218684" cy="2317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 - INDENNITA’ OPERAI PER IL CASO DI MORTE</a:t>
            </a:r>
          </a:p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 CONSEGUENZA DI INFORTUNIO SUL LAVORO</a:t>
            </a:r>
          </a:p>
          <a:p>
            <a:pPr algn="ctr">
              <a:lnSpc>
                <a:spcPts val="6160"/>
              </a:lnSpc>
            </a:pPr>
            <a:endParaRPr lang="en-US" sz="4400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78852" y="2093768"/>
            <a:ext cx="4003928" cy="941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1"/>
              </a:lnSpc>
            </a:pPr>
            <a:r>
              <a:rPr lang="en-US" sz="267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PRESENTA LA DOMANDA?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99805" y="5417527"/>
            <a:ext cx="400392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</a:t>
            </a:r>
          </a:p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REQUISITI?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6571" y="3480289"/>
            <a:ext cx="7912418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Consorzio;</a:t>
            </a:r>
          </a:p>
          <a:p>
            <a:pPr marL="647711" lvl="1" indent="-323856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Consulente/Patronato/Parte Istitutiva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607296" y="2077149"/>
            <a:ext cx="3652004" cy="941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CHI PUO’ RICHIEDERE </a:t>
            </a:r>
          </a:p>
          <a:p>
            <a:pPr algn="ctr">
              <a:lnSpc>
                <a:spcPts val="3757"/>
              </a:lnSpc>
            </a:pPr>
            <a:r>
              <a:rPr lang="en-US" sz="2684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PRESTAZIONE?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725499" y="4063597"/>
            <a:ext cx="1986114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917454" y="3323421"/>
            <a:ext cx="3031688" cy="1820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</a:pPr>
            <a:r>
              <a:rPr lang="en-US" sz="2593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Assunti a tempo</a:t>
            </a:r>
          </a:p>
          <a:p>
            <a:pPr algn="ctr">
              <a:lnSpc>
                <a:spcPts val="3630"/>
              </a:lnSpc>
            </a:pP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DETERMINATO</a:t>
            </a:r>
            <a:r>
              <a:rPr lang="en-US" sz="2593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 ed </a:t>
            </a:r>
          </a:p>
          <a:p>
            <a:pPr algn="ctr">
              <a:lnSpc>
                <a:spcPts val="3630"/>
              </a:lnSpc>
            </a:pPr>
            <a:r>
              <a:rPr lang="en-US" sz="2593" b="1" u="sng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INDETERMINATO</a:t>
            </a:r>
          </a:p>
          <a:p>
            <a:pPr algn="ctr">
              <a:lnSpc>
                <a:spcPts val="3630"/>
              </a:lnSpc>
            </a:pPr>
            <a:endParaRPr lang="en-US" sz="2593" b="1" u="sng">
              <a:solidFill>
                <a:srgbClr val="FDFEFE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725499" y="6019837"/>
            <a:ext cx="1986114" cy="105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Operai </a:t>
            </a:r>
          </a:p>
          <a:p>
            <a:pPr algn="ctr">
              <a:lnSpc>
                <a:spcPts val="4265"/>
              </a:lnSpc>
            </a:pPr>
            <a:r>
              <a:rPr lang="en-US" sz="3046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Avventizi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022704" y="5552120"/>
            <a:ext cx="4821189" cy="1788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Iscritti per almeno 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51 giornate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all’EBNCI nell’</a:t>
            </a:r>
            <a:r>
              <a:rPr lang="en-US" sz="2538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anno precedente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quello in cui viene richiesta </a:t>
            </a:r>
          </a:p>
          <a:p>
            <a:pPr algn="ctr">
              <a:lnSpc>
                <a:spcPts val="3553"/>
              </a:lnSpc>
            </a:pPr>
            <a:r>
              <a:rPr lang="en-US" sz="25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prestazione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09478" y="7573961"/>
            <a:ext cx="714982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COSA VIENE RICONOSCIUTO: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725499" y="9083410"/>
            <a:ext cx="7763593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Agli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eredi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legittimi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aventi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diritto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un’indennità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dal </a:t>
            </a:r>
            <a:r>
              <a:rPr lang="en-US" sz="3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valore</a:t>
            </a:r>
            <a:r>
              <a:rPr lang="en-US" sz="3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€ 25.000,00 </a:t>
            </a:r>
          </a:p>
          <a:p>
            <a:pPr algn="just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26571" y="6599585"/>
            <a:ext cx="5377212" cy="2150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9291" lvl="1" indent="-334646" algn="l">
              <a:lnSpc>
                <a:spcPts val="4340"/>
              </a:lnSpc>
              <a:buFont typeface="Arial"/>
              <a:buChar char="•"/>
            </a:pPr>
            <a:r>
              <a:rPr lang="en-US" sz="3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Infortunio mortale avvenuto in occasione della prestazione dell’attività lavorativa</a:t>
            </a:r>
          </a:p>
        </p:txBody>
      </p:sp>
      <p:sp>
        <p:nvSpPr>
          <p:cNvPr id="14" name="Freeform 14"/>
          <p:cNvSpPr/>
          <p:nvPr/>
        </p:nvSpPr>
        <p:spPr>
          <a:xfrm rot="-10800000">
            <a:off x="12326886" y="5806669"/>
            <a:ext cx="497148" cy="1353621"/>
          </a:xfrm>
          <a:custGeom>
            <a:avLst/>
            <a:gdLst/>
            <a:ahLst/>
            <a:cxnLst/>
            <a:rect l="l" t="t" r="r" b="b"/>
            <a:pathLst>
              <a:path w="497148" h="1353621">
                <a:moveTo>
                  <a:pt x="0" y="0"/>
                </a:moveTo>
                <a:lnTo>
                  <a:pt x="497148" y="0"/>
                </a:lnTo>
                <a:lnTo>
                  <a:pt x="497148" y="1353621"/>
                </a:lnTo>
                <a:lnTo>
                  <a:pt x="0" y="13536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10800000">
            <a:off x="12326886" y="3585225"/>
            <a:ext cx="497148" cy="1353621"/>
          </a:xfrm>
          <a:custGeom>
            <a:avLst/>
            <a:gdLst/>
            <a:ahLst/>
            <a:cxnLst/>
            <a:rect l="l" t="t" r="r" b="b"/>
            <a:pathLst>
              <a:path w="497148" h="1353621">
                <a:moveTo>
                  <a:pt x="0" y="0"/>
                </a:moveTo>
                <a:lnTo>
                  <a:pt x="497148" y="0"/>
                </a:lnTo>
                <a:lnTo>
                  <a:pt x="497148" y="1353621"/>
                </a:lnTo>
                <a:lnTo>
                  <a:pt x="0" y="13536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3102" y="2878468"/>
            <a:ext cx="6188385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3000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DOCUMENTI</a:t>
            </a:r>
            <a:r>
              <a:rPr lang="en-US" sz="3000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DA ALLEGARE: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36193" y="2878468"/>
            <a:ext cx="4996361" cy="94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QUALI SONO I </a:t>
            </a:r>
            <a:r>
              <a:rPr lang="en-US" sz="2683" b="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TERMINI </a:t>
            </a:r>
            <a:r>
              <a:rPr lang="en-US" sz="2683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L’INVIO: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98414" y="4324350"/>
            <a:ext cx="4634139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Denuncia entro 30 giorni dall’avvenuto decesso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3102" y="4324350"/>
            <a:ext cx="6272821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Gli aventi diritto dovranno presentare al Consorzio </a:t>
            </a:r>
            <a:r>
              <a:rPr lang="en-US" sz="3000" u="sng">
                <a:solidFill>
                  <a:srgbClr val="FDFEFE"/>
                </a:solidFill>
                <a:latin typeface="Open Sans"/>
                <a:ea typeface="Open Sans"/>
                <a:cs typeface="Open Sans"/>
                <a:sym typeface="Open Sans"/>
              </a:rPr>
              <a:t>ogni atto e documento necessario per l’attribuzione e la ripartizione dell’indennità.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-751970" y="325327"/>
            <a:ext cx="19791940" cy="1072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99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PROCEDERE, BISOGNA REGISTRARSI SUL PORTALE DELL’ENTE INSERENDO  L’ INDIRIZZO:</a:t>
            </a:r>
          </a:p>
          <a:p>
            <a:pPr algn="ctr">
              <a:lnSpc>
                <a:spcPts val="4619"/>
              </a:lnSpc>
              <a:spcBef>
                <a:spcPct val="0"/>
              </a:spcBef>
            </a:pPr>
            <a:r>
              <a:rPr lang="en-US" sz="3299" b="1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https://ebnci.enpaia.it/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29042" y="1917848"/>
            <a:ext cx="3991451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 sei un </a:t>
            </a: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DIPENDENTE</a:t>
            </a:r>
          </a:p>
        </p:txBody>
      </p:sp>
      <p:sp>
        <p:nvSpPr>
          <p:cNvPr id="4" name="Freeform 4"/>
          <p:cNvSpPr/>
          <p:nvPr/>
        </p:nvSpPr>
        <p:spPr>
          <a:xfrm>
            <a:off x="418242" y="2727473"/>
            <a:ext cx="7152596" cy="3996513"/>
          </a:xfrm>
          <a:custGeom>
            <a:avLst/>
            <a:gdLst/>
            <a:ahLst/>
            <a:cxnLst/>
            <a:rect l="l" t="t" r="r" b="b"/>
            <a:pathLst>
              <a:path w="7152596" h="3996513">
                <a:moveTo>
                  <a:pt x="0" y="0"/>
                </a:moveTo>
                <a:lnTo>
                  <a:pt x="7152597" y="0"/>
                </a:lnTo>
                <a:lnTo>
                  <a:pt x="7152597" y="3996513"/>
                </a:lnTo>
                <a:lnTo>
                  <a:pt x="0" y="39965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00088" y="3939739"/>
            <a:ext cx="1987645" cy="1987645"/>
          </a:xfrm>
          <a:custGeom>
            <a:avLst/>
            <a:gdLst/>
            <a:ahLst/>
            <a:cxnLst/>
            <a:rect l="l" t="t" r="r" b="b"/>
            <a:pathLst>
              <a:path w="1987645" h="1987645">
                <a:moveTo>
                  <a:pt x="0" y="0"/>
                </a:moveTo>
                <a:lnTo>
                  <a:pt x="1987645" y="0"/>
                </a:lnTo>
                <a:lnTo>
                  <a:pt x="1987645" y="1987645"/>
                </a:lnTo>
                <a:lnTo>
                  <a:pt x="0" y="1987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 rot="3396781">
            <a:off x="1343701" y="3147873"/>
            <a:ext cx="1382148" cy="696576"/>
            <a:chOff x="0" y="0"/>
            <a:chExt cx="1612759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612759" cy="812800"/>
            </a:xfrm>
            <a:custGeom>
              <a:avLst/>
              <a:gdLst/>
              <a:ahLst/>
              <a:cxnLst/>
              <a:rect l="l" t="t" r="r" b="b"/>
              <a:pathLst>
                <a:path w="1612759" h="812800">
                  <a:moveTo>
                    <a:pt x="1612759" y="406400"/>
                  </a:moveTo>
                  <a:lnTo>
                    <a:pt x="1206359" y="0"/>
                  </a:lnTo>
                  <a:lnTo>
                    <a:pt x="1206359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1206359" y="609600"/>
                  </a:lnTo>
                  <a:lnTo>
                    <a:pt x="1206359" y="812800"/>
                  </a:lnTo>
                  <a:lnTo>
                    <a:pt x="1612759" y="406400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165100"/>
              <a:ext cx="1511159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-2222707" y="6959655"/>
            <a:ext cx="9494950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Dovrai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registrarti qui!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072977" y="1917848"/>
            <a:ext cx="6499027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 sei un </a:t>
            </a:r>
            <a:r>
              <a:rPr lang="en-US" sz="3000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CONSULENTE/PATRONATO</a:t>
            </a:r>
          </a:p>
        </p:txBody>
      </p:sp>
      <p:sp>
        <p:nvSpPr>
          <p:cNvPr id="11" name="Freeform 11"/>
          <p:cNvSpPr/>
          <p:nvPr/>
        </p:nvSpPr>
        <p:spPr>
          <a:xfrm>
            <a:off x="9557654" y="2611536"/>
            <a:ext cx="8354153" cy="4228387"/>
          </a:xfrm>
          <a:custGeom>
            <a:avLst/>
            <a:gdLst/>
            <a:ahLst/>
            <a:cxnLst/>
            <a:rect l="l" t="t" r="r" b="b"/>
            <a:pathLst>
              <a:path w="8354153" h="4228387">
                <a:moveTo>
                  <a:pt x="0" y="0"/>
                </a:moveTo>
                <a:lnTo>
                  <a:pt x="8354153" y="0"/>
                </a:lnTo>
                <a:lnTo>
                  <a:pt x="8354153" y="4228387"/>
                </a:lnTo>
                <a:lnTo>
                  <a:pt x="0" y="42283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240" t="-9267" b="-17692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012712" y="3939739"/>
            <a:ext cx="1987645" cy="1987645"/>
          </a:xfrm>
          <a:custGeom>
            <a:avLst/>
            <a:gdLst/>
            <a:ahLst/>
            <a:cxnLst/>
            <a:rect l="l" t="t" r="r" b="b"/>
            <a:pathLst>
              <a:path w="1987645" h="1987645">
                <a:moveTo>
                  <a:pt x="0" y="0"/>
                </a:moveTo>
                <a:lnTo>
                  <a:pt x="1987645" y="0"/>
                </a:lnTo>
                <a:lnTo>
                  <a:pt x="1987645" y="1987645"/>
                </a:lnTo>
                <a:lnTo>
                  <a:pt x="0" y="1987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 rot="7716649">
            <a:off x="14334818" y="3020596"/>
            <a:ext cx="1382148" cy="696576"/>
            <a:chOff x="0" y="0"/>
            <a:chExt cx="1612759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612759" cy="812800"/>
            </a:xfrm>
            <a:custGeom>
              <a:avLst/>
              <a:gdLst/>
              <a:ahLst/>
              <a:cxnLst/>
              <a:rect l="l" t="t" r="r" b="b"/>
              <a:pathLst>
                <a:path w="1612759" h="812800">
                  <a:moveTo>
                    <a:pt x="1612759" y="406400"/>
                  </a:moveTo>
                  <a:lnTo>
                    <a:pt x="1206359" y="0"/>
                  </a:lnTo>
                  <a:lnTo>
                    <a:pt x="1206359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1206359" y="609600"/>
                  </a:lnTo>
                  <a:lnTo>
                    <a:pt x="1206359" y="812800"/>
                  </a:lnTo>
                  <a:lnTo>
                    <a:pt x="1612759" y="406400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165100"/>
              <a:ext cx="1511159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981819" y="7188255"/>
            <a:ext cx="9494950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Dovrai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registrarti qui!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8439150"/>
            <a:ext cx="18288000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D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INSERIAMO 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 NOSTRI DATI, IL NOSTRO </a:t>
            </a:r>
            <a:r>
              <a:rPr lang="en-US" sz="3000" b="1" u="sng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CODICE FISCALE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SARA’ IL NOSTRO </a:t>
            </a:r>
            <a:r>
              <a:rPr lang="en-US" sz="3000" b="1" u="sng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USERNAME</a:t>
            </a: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!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UNA VOLTA EFFETTUATA LA REGISTRAZIONE, E AVERLA CONFERMATA NELLA E-MAIL CHE ABBIAMO INSERITO, SIAMO PRONTI PER RICHIEDERE LE PRESTAZIONI.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42198" y="553721"/>
            <a:ext cx="2803605" cy="3309062"/>
          </a:xfrm>
          <a:custGeom>
            <a:avLst/>
            <a:gdLst/>
            <a:ahLst/>
            <a:cxnLst/>
            <a:rect l="l" t="t" r="r" b="b"/>
            <a:pathLst>
              <a:path w="2803605" h="3309062">
                <a:moveTo>
                  <a:pt x="0" y="0"/>
                </a:moveTo>
                <a:lnTo>
                  <a:pt x="2803604" y="0"/>
                </a:lnTo>
                <a:lnTo>
                  <a:pt x="2803604" y="3309063"/>
                </a:lnTo>
                <a:lnTo>
                  <a:pt x="0" y="3309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01440" y="4779841"/>
            <a:ext cx="15485120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GRAZIE PER L’ ATTENZIONE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3245" y="3463052"/>
            <a:ext cx="7261385" cy="3594385"/>
          </a:xfrm>
          <a:custGeom>
            <a:avLst/>
            <a:gdLst/>
            <a:ahLst/>
            <a:cxnLst/>
            <a:rect l="l" t="t" r="r" b="b"/>
            <a:pathLst>
              <a:path w="7261385" h="3594385">
                <a:moveTo>
                  <a:pt x="0" y="0"/>
                </a:moveTo>
                <a:lnTo>
                  <a:pt x="7261384" y="0"/>
                </a:lnTo>
                <a:lnTo>
                  <a:pt x="7261384" y="3594385"/>
                </a:lnTo>
                <a:lnTo>
                  <a:pt x="0" y="3594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03245" y="971550"/>
            <a:ext cx="6951306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 sei un dipendente, al momento dell’ inserimento dei tuoi dati, </a:t>
            </a:r>
            <a:r>
              <a:rPr lang="en-US" sz="3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il sistema riconoscerà il tuo Consorzio di appartenza.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49579" y="41275"/>
            <a:ext cx="2348688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N.B.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593098" y="963187"/>
            <a:ext cx="9377265" cy="2160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00"/>
              </a:lnSpc>
            </a:pPr>
            <a:r>
              <a:rPr lang="en-US" sz="3071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Qualora la tua anagrafica non fosse presente</a:t>
            </a:r>
          </a:p>
          <a:p>
            <a:pPr algn="just">
              <a:lnSpc>
                <a:spcPts val="4300"/>
              </a:lnSpc>
            </a:pPr>
            <a:r>
              <a:rPr lang="en-US" sz="3071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comparirà il messaggio di errore “</a:t>
            </a:r>
            <a:r>
              <a:rPr lang="en-US" sz="3071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Anagrafica non presente in archivio. Rivolgersi al datore di lavoro</a:t>
            </a:r>
            <a:r>
              <a:rPr lang="en-US" sz="3071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”.</a:t>
            </a:r>
          </a:p>
        </p:txBody>
      </p:sp>
      <p:sp>
        <p:nvSpPr>
          <p:cNvPr id="6" name="Freeform 6"/>
          <p:cNvSpPr/>
          <p:nvPr/>
        </p:nvSpPr>
        <p:spPr>
          <a:xfrm>
            <a:off x="9098267" y="3248533"/>
            <a:ext cx="8366929" cy="3658400"/>
          </a:xfrm>
          <a:custGeom>
            <a:avLst/>
            <a:gdLst/>
            <a:ahLst/>
            <a:cxnLst/>
            <a:rect l="l" t="t" r="r" b="b"/>
            <a:pathLst>
              <a:path w="8366929" h="3658400">
                <a:moveTo>
                  <a:pt x="0" y="0"/>
                </a:moveTo>
                <a:lnTo>
                  <a:pt x="8366929" y="0"/>
                </a:lnTo>
                <a:lnTo>
                  <a:pt x="8366929" y="3658400"/>
                </a:lnTo>
                <a:lnTo>
                  <a:pt x="0" y="365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037" b="-19608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77798" y="8047653"/>
            <a:ext cx="16987397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FDFDFC"/>
                </a:solidFill>
                <a:latin typeface="Open Sans"/>
                <a:ea typeface="Open Sans"/>
                <a:cs typeface="Open Sans"/>
                <a:sym typeface="Open Sans"/>
              </a:rPr>
              <a:t>Una volta effettuato il login, sarà necessario compilare la scheda anagrafica con i propri dati.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71422" y="3402665"/>
            <a:ext cx="14745156" cy="5455708"/>
          </a:xfrm>
          <a:custGeom>
            <a:avLst/>
            <a:gdLst/>
            <a:ahLst/>
            <a:cxnLst/>
            <a:rect l="l" t="t" r="r" b="b"/>
            <a:pathLst>
              <a:path w="14745156" h="5455708">
                <a:moveTo>
                  <a:pt x="0" y="0"/>
                </a:moveTo>
                <a:lnTo>
                  <a:pt x="14745156" y="0"/>
                </a:lnTo>
                <a:lnTo>
                  <a:pt x="14745156" y="5455708"/>
                </a:lnTo>
                <a:lnTo>
                  <a:pt x="0" y="54557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186069" y="158407"/>
            <a:ext cx="13915862" cy="2635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 sei un dipendente puoi dare </a:t>
            </a:r>
            <a:r>
              <a:rPr lang="en-US" sz="5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DELEGA</a:t>
            </a: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ad un CONSULENTE/PATRONATO che dovrà associarti alla sua utenza.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00049" y="3171786"/>
            <a:ext cx="13487903" cy="5850378"/>
          </a:xfrm>
          <a:custGeom>
            <a:avLst/>
            <a:gdLst/>
            <a:ahLst/>
            <a:cxnLst/>
            <a:rect l="l" t="t" r="r" b="b"/>
            <a:pathLst>
              <a:path w="13487903" h="5850378">
                <a:moveTo>
                  <a:pt x="0" y="0"/>
                </a:moveTo>
                <a:lnTo>
                  <a:pt x="13487902" y="0"/>
                </a:lnTo>
                <a:lnTo>
                  <a:pt x="13487902" y="5850377"/>
                </a:lnTo>
                <a:lnTo>
                  <a:pt x="0" y="58503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400049" y="295378"/>
            <a:ext cx="13487903" cy="2317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4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Per procedere, dovrai farti inviare </a:t>
            </a:r>
            <a:r>
              <a:rPr lang="en-US" sz="43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 delega</a:t>
            </a:r>
            <a:r>
              <a:rPr lang="en-US" sz="4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dal Consulente/Patronato, il quale </a:t>
            </a:r>
            <a:r>
              <a:rPr lang="en-US" sz="4399" u="sng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dovrà scaricarla direttamente dal portale</a:t>
            </a:r>
            <a:r>
              <a:rPr lang="en-US" sz="4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0104" y="362996"/>
            <a:ext cx="6945723" cy="8170194"/>
          </a:xfrm>
          <a:custGeom>
            <a:avLst/>
            <a:gdLst/>
            <a:ahLst/>
            <a:cxnLst/>
            <a:rect l="l" t="t" r="r" b="b"/>
            <a:pathLst>
              <a:path w="6945723" h="8170194">
                <a:moveTo>
                  <a:pt x="0" y="0"/>
                </a:moveTo>
                <a:lnTo>
                  <a:pt x="6945723" y="0"/>
                </a:lnTo>
                <a:lnTo>
                  <a:pt x="6945723" y="8170194"/>
                </a:lnTo>
                <a:lnTo>
                  <a:pt x="0" y="81701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3856" t="-15245" r="-56850" b="-464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795746" y="418164"/>
            <a:ext cx="9846683" cy="6178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</a:t>
            </a:r>
            <a:r>
              <a:rPr lang="en-US" sz="5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delega andrà compilata in ogni sua parte e firmata</a:t>
            </a: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</a:t>
            </a:r>
          </a:p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Successivamente andrà rinviata unitamente con il </a:t>
            </a:r>
            <a:r>
              <a:rPr lang="en-US" sz="5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Documento di Identità</a:t>
            </a: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(in corso di VALIDITA’) </a:t>
            </a:r>
          </a:p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 </a:t>
            </a:r>
            <a:r>
              <a:rPr lang="en-US" sz="5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CONSULENTE/PATRONATO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70104" y="8716088"/>
            <a:ext cx="17357376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N.B. La Delega potrà essere </a:t>
            </a:r>
            <a:r>
              <a:rPr lang="en-US" sz="3999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revocata IN OGNI MOMENTO</a:t>
            </a:r>
            <a:r>
              <a:rPr lang="en-US" sz="3999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en-US" sz="3999" b="1">
                <a:solidFill>
                  <a:srgbClr val="FF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 QUALSIASI MOTIVO</a:t>
            </a:r>
            <a:r>
              <a:rPr lang="en-US" sz="3999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463073" y="3650685"/>
            <a:ext cx="11301259" cy="5257717"/>
          </a:xfrm>
          <a:custGeom>
            <a:avLst/>
            <a:gdLst/>
            <a:ahLst/>
            <a:cxnLst/>
            <a:rect l="l" t="t" r="r" b="b"/>
            <a:pathLst>
              <a:path w="11301259" h="5257717">
                <a:moveTo>
                  <a:pt x="0" y="0"/>
                </a:moveTo>
                <a:lnTo>
                  <a:pt x="11301259" y="0"/>
                </a:lnTo>
                <a:lnTo>
                  <a:pt x="11301259" y="5257717"/>
                </a:lnTo>
                <a:lnTo>
                  <a:pt x="0" y="52577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41" b="-1166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30297" y="344414"/>
            <a:ext cx="18288000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Dopo aver ricevuto la notifica, l’amministratore di sistema </a:t>
            </a:r>
            <a:r>
              <a:rPr lang="en-US" sz="5000" b="1" u="sng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dovrà validare</a:t>
            </a: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la richiesta di associazione.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3478</Words>
  <Application>Microsoft Office PowerPoint</Application>
  <PresentationFormat>Personalizzato</PresentationFormat>
  <Paragraphs>444</Paragraphs>
  <Slides>40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6" baseType="lpstr">
      <vt:lpstr>Poppins Ultra-Bold</vt:lpstr>
      <vt:lpstr>Open Sans Bold</vt:lpstr>
      <vt:lpstr>Arial</vt:lpstr>
      <vt:lpstr>Open Sans</vt:lpstr>
      <vt:lpstr>Calibri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E.B.N.C.I x Consorzi</dc:title>
  <cp:lastModifiedBy>ebnci</cp:lastModifiedBy>
  <cp:revision>6</cp:revision>
  <dcterms:created xsi:type="dcterms:W3CDTF">2006-08-16T00:00:00Z</dcterms:created>
  <dcterms:modified xsi:type="dcterms:W3CDTF">2026-01-22T09:12:39Z</dcterms:modified>
  <dc:identifier>DAG-ksdV0to</dc:identifier>
</cp:coreProperties>
</file>